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82"/>
  </p:notesMasterIdLst>
  <p:sldIdLst>
    <p:sldId id="256" r:id="rId2"/>
    <p:sldId id="1271" r:id="rId3"/>
    <p:sldId id="918" r:id="rId4"/>
    <p:sldId id="1041" r:id="rId5"/>
    <p:sldId id="1086" r:id="rId6"/>
    <p:sldId id="1095" r:id="rId7"/>
    <p:sldId id="1039" r:id="rId8"/>
    <p:sldId id="1040" r:id="rId9"/>
    <p:sldId id="935" r:id="rId10"/>
    <p:sldId id="1038" r:id="rId11"/>
    <p:sldId id="1124" r:id="rId12"/>
    <p:sldId id="1302" r:id="rId13"/>
    <p:sldId id="1300" r:id="rId14"/>
    <p:sldId id="1301" r:id="rId15"/>
    <p:sldId id="1299" r:id="rId16"/>
    <p:sldId id="1092" r:id="rId17"/>
    <p:sldId id="1270" r:id="rId18"/>
    <p:sldId id="1049" r:id="rId19"/>
    <p:sldId id="1094" r:id="rId20"/>
    <p:sldId id="1050" r:id="rId21"/>
    <p:sldId id="1093" r:id="rId22"/>
    <p:sldId id="937" r:id="rId23"/>
    <p:sldId id="1051" r:id="rId24"/>
    <p:sldId id="1052" r:id="rId25"/>
    <p:sldId id="1053" r:id="rId26"/>
    <p:sldId id="1054" r:id="rId27"/>
    <p:sldId id="1153" r:id="rId28"/>
    <p:sldId id="1139" r:id="rId29"/>
    <p:sldId id="1056" r:id="rId30"/>
    <p:sldId id="1057" r:id="rId31"/>
    <p:sldId id="1058" r:id="rId32"/>
    <p:sldId id="1059" r:id="rId33"/>
    <p:sldId id="1060" r:id="rId34"/>
    <p:sldId id="1155" r:id="rId35"/>
    <p:sldId id="1087" r:id="rId36"/>
    <p:sldId id="1269" r:id="rId37"/>
    <p:sldId id="1268" r:id="rId38"/>
    <p:sldId id="1088" r:id="rId39"/>
    <p:sldId id="1267" r:id="rId40"/>
    <p:sldId id="1287" r:id="rId41"/>
    <p:sldId id="1290" r:id="rId42"/>
    <p:sldId id="1289" r:id="rId43"/>
    <p:sldId id="1150" r:id="rId44"/>
    <p:sldId id="1303" r:id="rId45"/>
    <p:sldId id="1266" r:id="rId46"/>
    <p:sldId id="1292" r:id="rId47"/>
    <p:sldId id="1293" r:id="rId48"/>
    <p:sldId id="1294" r:id="rId49"/>
    <p:sldId id="1295" r:id="rId50"/>
    <p:sldId id="1151" r:id="rId51"/>
    <p:sldId id="1291" r:id="rId52"/>
    <p:sldId id="1288" r:id="rId53"/>
    <p:sldId id="1154" r:id="rId54"/>
    <p:sldId id="1061" r:id="rId55"/>
    <p:sldId id="1272" r:id="rId56"/>
    <p:sldId id="1282" r:id="rId57"/>
    <p:sldId id="1304" r:id="rId58"/>
    <p:sldId id="1283" r:id="rId59"/>
    <p:sldId id="1284" r:id="rId60"/>
    <p:sldId id="1298" r:id="rId61"/>
    <p:sldId id="1066" r:id="rId62"/>
    <p:sldId id="1311" r:id="rId63"/>
    <p:sldId id="1067" r:id="rId64"/>
    <p:sldId id="1312" r:id="rId65"/>
    <p:sldId id="1313" r:id="rId66"/>
    <p:sldId id="1273" r:id="rId67"/>
    <p:sldId id="1277" r:id="rId68"/>
    <p:sldId id="1279" r:id="rId69"/>
    <p:sldId id="1280" r:id="rId70"/>
    <p:sldId id="1274" r:id="rId71"/>
    <p:sldId id="1297" r:id="rId72"/>
    <p:sldId id="1275" r:id="rId73"/>
    <p:sldId id="1276" r:id="rId74"/>
    <p:sldId id="1309" r:id="rId75"/>
    <p:sldId id="1285" r:id="rId76"/>
    <p:sldId id="1308" r:id="rId77"/>
    <p:sldId id="1305" r:id="rId78"/>
    <p:sldId id="1306" r:id="rId79"/>
    <p:sldId id="1310" r:id="rId80"/>
    <p:sldId id="447" r:id="rId8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109" d="100"/>
          <a:sy n="109" d="100"/>
        </p:scale>
        <p:origin x="521" y="5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11-29T11:33:15.6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52 3 60,'-3'-2'38,"-2"2"-5,-8 0-10,-12 9-56,22 8-1,0-1-2,3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5/18/2020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M_cluster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161060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间接因果关系（图</a:t>
            </a:r>
            <a:r>
              <a:rPr lang="en-US" altLang="zh-CN" dirty="0"/>
              <a:t>11.2a</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间接果因关系（图</a:t>
            </a:r>
            <a:r>
              <a:rPr lang="en-US" altLang="zh-CN" dirty="0"/>
              <a:t>11.2b</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共因关系（图</a:t>
            </a:r>
            <a:r>
              <a:rPr lang="en-US" altLang="zh-CN" dirty="0"/>
              <a:t>11.2c</a:t>
            </a:r>
            <a:r>
              <a:rPr lang="zh-CN" altLang="en-US" dirty="0"/>
              <a:t>） </a:t>
            </a:r>
            <a:r>
              <a:rPr lang="en-US" altLang="zh-CN" dirty="0"/>
              <a:t>x 1 </a:t>
            </a:r>
            <a:r>
              <a:rPr lang="zh-CN" altLang="en-US" dirty="0"/>
              <a:t>和 </a:t>
            </a:r>
            <a:r>
              <a:rPr lang="en-US" altLang="zh-CN" dirty="0"/>
              <a:t>x 3 </a:t>
            </a:r>
            <a:r>
              <a:rPr lang="zh-CN" altLang="en-US" dirty="0"/>
              <a:t>是不独立的，在已知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条件独立；</a:t>
            </a:r>
          </a:p>
          <a:p>
            <a:r>
              <a:rPr lang="zh-CN" altLang="en-US" dirty="0"/>
              <a:t>共果关系（图</a:t>
            </a:r>
            <a:r>
              <a:rPr lang="en-US" altLang="zh-CN" dirty="0"/>
              <a:t>11.2d</a:t>
            </a:r>
            <a:r>
              <a:rPr lang="zh-CN" altLang="en-US" dirty="0"/>
              <a:t>） </a:t>
            </a:r>
            <a:r>
              <a:rPr lang="en-US" altLang="zh-CN" dirty="0"/>
              <a:t>x 1 </a:t>
            </a:r>
            <a:r>
              <a:rPr lang="zh-CN" altLang="en-US" dirty="0"/>
              <a:t>和 </a:t>
            </a:r>
            <a:r>
              <a:rPr lang="en-US" altLang="zh-CN" dirty="0"/>
              <a:t>x 3 </a:t>
            </a:r>
            <a:r>
              <a:rPr lang="zh-CN" altLang="en-US" dirty="0"/>
              <a:t>是独立的，在已知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不独立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88634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The name stems from the fact that, in a moral graph, two nodes that have a common child are required to be married by sharing an edge.[1]</a:t>
            </a: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97CA8A-A8E2-487B-A0E5-80BC963FA0C9}" type="slidenum">
              <a:rPr lang="en-GB" altLang="zh-CN" smtClean="0">
                <a:latin typeface="Calibri" panose="020F0502020204030204" pitchFamily="34" charset="0"/>
              </a:rPr>
              <a:pPr/>
              <a:t>31</a:t>
            </a:fld>
            <a:endParaRPr lang="en-GB" altLang="zh-CN">
              <a:latin typeface="Calibri" panose="020F0502020204030204" pitchFamily="34" charset="0"/>
            </a:endParaRPr>
          </a:p>
        </p:txBody>
      </p:sp>
    </p:spTree>
    <p:extLst>
      <p:ext uri="{BB962C8B-B14F-4D97-AF65-F5344CB8AC3E}">
        <p14:creationId xmlns:p14="http://schemas.microsoft.com/office/powerpoint/2010/main" val="15094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44</a:t>
            </a:fld>
            <a:endParaRPr lang="en-US" altLang="zh-CN"/>
          </a:p>
        </p:txBody>
      </p:sp>
    </p:spTree>
    <p:extLst>
      <p:ext uri="{BB962C8B-B14F-4D97-AF65-F5344CB8AC3E}">
        <p14:creationId xmlns:p14="http://schemas.microsoft.com/office/powerpoint/2010/main" val="335551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收敛性证明 假设在第</a:t>
            </a:r>
            <a:r>
              <a:rPr lang="en-US" altLang="zh-CN" dirty="0"/>
              <a:t>t</a:t>
            </a:r>
            <a:r>
              <a:rPr lang="zh-CN" altLang="en-US" dirty="0"/>
              <a:t>步时参数为</a:t>
            </a:r>
            <a:r>
              <a:rPr lang="el-GR" altLang="zh-CN" dirty="0"/>
              <a:t>θ </a:t>
            </a:r>
            <a:r>
              <a:rPr lang="en-US" altLang="zh-CN" dirty="0"/>
              <a:t>t </a:t>
            </a:r>
            <a:r>
              <a:rPr lang="zh-CN" altLang="en-US" dirty="0"/>
              <a:t>，在</a:t>
            </a:r>
            <a:r>
              <a:rPr lang="en-US" altLang="zh-CN" dirty="0"/>
              <a:t>E</a:t>
            </a:r>
            <a:r>
              <a:rPr lang="zh-CN" altLang="en-US" dirty="0"/>
              <a:t>步时找到一个变分分布</a:t>
            </a:r>
            <a:r>
              <a:rPr lang="en-US" altLang="zh-CN" dirty="0"/>
              <a:t>q t+1 (z)</a:t>
            </a:r>
            <a:r>
              <a:rPr lang="zh-CN" altLang="en-US" dirty="0"/>
              <a:t>使得</a:t>
            </a:r>
          </a:p>
          <a:p>
            <a:r>
              <a:rPr lang="en-US" altLang="zh-CN" dirty="0" err="1"/>
              <a:t>logp</a:t>
            </a:r>
            <a:r>
              <a:rPr lang="en-US" altLang="zh-CN" dirty="0"/>
              <a:t>(x|</a:t>
            </a:r>
            <a:r>
              <a:rPr lang="el-GR" altLang="zh-CN" dirty="0"/>
              <a:t>θ </a:t>
            </a:r>
            <a:r>
              <a:rPr lang="en-US" altLang="zh-CN" dirty="0"/>
              <a:t>t ) = ELBO(</a:t>
            </a:r>
            <a:r>
              <a:rPr lang="en-US" altLang="zh-CN" dirty="0" err="1"/>
              <a:t>q,x</a:t>
            </a:r>
            <a:r>
              <a:rPr lang="en-US" altLang="zh-CN" dirty="0"/>
              <a:t>|</a:t>
            </a:r>
            <a:r>
              <a:rPr lang="el-GR" altLang="zh-CN" dirty="0"/>
              <a:t>θ </a:t>
            </a:r>
            <a:r>
              <a:rPr lang="en-US" altLang="zh-CN" dirty="0"/>
              <a:t>t )</a:t>
            </a:r>
            <a:r>
              <a:rPr lang="zh-CN" altLang="en-US" dirty="0"/>
              <a:t>。在</a:t>
            </a:r>
            <a:r>
              <a:rPr lang="en-US" altLang="zh-CN" dirty="0"/>
              <a:t>M</a:t>
            </a:r>
            <a:r>
              <a:rPr lang="zh-CN" altLang="en-US" dirty="0"/>
              <a:t>步时固定</a:t>
            </a:r>
            <a:r>
              <a:rPr lang="en-US" altLang="zh-CN" dirty="0"/>
              <a:t>q t+1 (z)</a:t>
            </a:r>
            <a:r>
              <a:rPr lang="zh-CN" altLang="en-US" dirty="0"/>
              <a:t>找到一组参数</a:t>
            </a:r>
            <a:r>
              <a:rPr lang="el-GR" altLang="zh-CN" dirty="0"/>
              <a:t>θ </a:t>
            </a:r>
            <a:r>
              <a:rPr lang="en-US" altLang="zh-CN" dirty="0"/>
              <a:t>t+1 </a:t>
            </a:r>
            <a:r>
              <a:rPr lang="zh-CN" altLang="en-US" dirty="0"/>
              <a:t>，使得</a:t>
            </a:r>
          </a:p>
          <a:p>
            <a:r>
              <a:rPr lang="en-US" altLang="zh-CN" dirty="0"/>
              <a:t>ELBO(q t+1 ,x|</a:t>
            </a:r>
            <a:r>
              <a:rPr lang="el-GR" altLang="zh-CN" dirty="0"/>
              <a:t>θ </a:t>
            </a:r>
            <a:r>
              <a:rPr lang="en-US" altLang="zh-CN" dirty="0"/>
              <a:t>t+1 ) ≥ ELBO(q t+1 ,x|</a:t>
            </a:r>
            <a:r>
              <a:rPr lang="el-GR" altLang="zh-CN" dirty="0"/>
              <a:t>θ </a:t>
            </a:r>
            <a:r>
              <a:rPr lang="en-US" altLang="zh-CN" dirty="0"/>
              <a:t>t )</a:t>
            </a:r>
            <a:r>
              <a:rPr lang="zh-CN" altLang="en-US" dirty="0"/>
              <a:t>。</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94785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clustering vs. </a:t>
            </a:r>
            <a:r>
              <a:rPr lang="en-US" altLang="zh-CN" sz="1200" b="0" i="0" u="none" strike="noStrike" kern="1200" dirty="0">
                <a:solidFill>
                  <a:schemeClr val="tx1"/>
                </a:solidFill>
                <a:effectLst/>
                <a:latin typeface="+mn-lt"/>
                <a:ea typeface="+mn-ea"/>
                <a:cs typeface="+mn-cs"/>
                <a:hlinkClick r:id="rId3"/>
              </a:rPr>
              <a:t>EM clustering</a:t>
            </a:r>
            <a:r>
              <a:rPr lang="en-US" altLang="zh-CN" sz="1200" b="0" i="0" kern="1200" dirty="0">
                <a:solidFill>
                  <a:schemeClr val="tx1"/>
                </a:solidFill>
                <a:effectLst/>
                <a:latin typeface="+mn-lt"/>
                <a:ea typeface="+mn-ea"/>
                <a:cs typeface="+mn-cs"/>
              </a:rPr>
              <a:t> on an artificial dataset ("mouse"). The tendency of </a:t>
            </a:r>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to produce equal-sized clusters leads to bad results here, while EM benefits from the Gaussian distributions with different radius present in the data set.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3840698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9246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userDrawn="1"/>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userDrawn="1"/>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38015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424005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8893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836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18962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335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3"/>
          <p:cNvSpPr/>
          <p:nvPr userDrawn="1"/>
        </p:nvSpPr>
        <p:spPr>
          <a:xfrm>
            <a:off x="5943600" y="3543066"/>
            <a:ext cx="3048000" cy="646331"/>
          </a:xfrm>
          <a:prstGeom prst="rect">
            <a:avLst/>
          </a:prstGeom>
        </p:spPr>
        <p:txBody>
          <a:bodyPr wrap="square">
            <a:spAutoFit/>
          </a:bodyPr>
          <a:lstStyle/>
          <a:p>
            <a:pPr algn="ctr"/>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7692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1" name="Straight Connector 27">
            <a:extLst>
              <a:ext uri="{FF2B5EF4-FFF2-40B4-BE49-F238E27FC236}">
                <a16:creationId xmlns:a16="http://schemas.microsoft.com/office/drawing/2014/main" id="{29FE3D46-429A-4E9E-9769-1476E7CB91D4}"/>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34187168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3" r:id="rId8"/>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tmp"/><Relationship Id="rId7" Type="http://schemas.openxmlformats.org/officeDocument/2006/relationships/image" Target="../media/image16.tmp"/><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6.xml"/><Relationship Id="rId6" Type="http://schemas.openxmlformats.org/officeDocument/2006/relationships/image" Target="../media/image43.tmp"/><Relationship Id="rId5" Type="http://schemas.openxmlformats.org/officeDocument/2006/relationships/image" Target="../media/image42.tmp"/><Relationship Id="rId4" Type="http://schemas.openxmlformats.org/officeDocument/2006/relationships/image" Target="../media/image41.tmp"/></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tags" Target="../tags/tag11.xml"/><Relationship Id="rId7" Type="http://schemas.openxmlformats.org/officeDocument/2006/relationships/image" Target="../media/image55.jpeg"/><Relationship Id="rId12" Type="http://schemas.openxmlformats.org/officeDocument/2006/relationships/image" Target="../media/image60.png"/><Relationship Id="rId17" Type="http://schemas.openxmlformats.org/officeDocument/2006/relationships/image" Target="../media/image57.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4.xml"/><Relationship Id="rId11" Type="http://schemas.openxmlformats.org/officeDocument/2006/relationships/image" Target="../media/image59.png"/><Relationship Id="rId5" Type="http://schemas.openxmlformats.org/officeDocument/2006/relationships/tags" Target="../tags/tag13.xml"/><Relationship Id="rId10" Type="http://schemas.openxmlformats.org/officeDocument/2006/relationships/image" Target="../media/image58.png"/><Relationship Id="rId4" Type="http://schemas.openxmlformats.org/officeDocument/2006/relationships/tags" Target="../tags/tag12.xml"/><Relationship Id="rId9" Type="http://schemas.openxmlformats.org/officeDocument/2006/relationships/image" Target="../media/image57.png"/><Relationship Id="rId14" Type="http://schemas.openxmlformats.org/officeDocument/2006/relationships/customXml" Target="../ink/ink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6" Type="http://schemas.openxmlformats.org/officeDocument/2006/relationships/image" Target="../media/image63.tmp"/><Relationship Id="rId5" Type="http://schemas.openxmlformats.org/officeDocument/2006/relationships/image" Target="../media/image62.tmp"/><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3.xml"/><Relationship Id="rId4" Type="http://schemas.openxmlformats.org/officeDocument/2006/relationships/image" Target="../media/image66.tm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8.tmp"/><Relationship Id="rId4" Type="http://schemas.openxmlformats.org/officeDocument/2006/relationships/image" Target="../media/image77.tmp"/></Relationships>
</file>

<file path=ppt/slides/_rels/slide46.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81.tmp"/><Relationship Id="rId1" Type="http://schemas.openxmlformats.org/officeDocument/2006/relationships/slideLayout" Target="../slideLayouts/slideLayout6.xml"/><Relationship Id="rId4" Type="http://schemas.openxmlformats.org/officeDocument/2006/relationships/image" Target="../media/image23.tmp"/></Relationships>
</file>

<file path=ppt/slides/_rels/slide4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82.tmp"/></Relationships>
</file>

<file path=ppt/slides/_rels/slide4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5" Type="http://schemas.openxmlformats.org/officeDocument/2006/relationships/image" Target="../media/image84.tmp"/><Relationship Id="rId4" Type="http://schemas.openxmlformats.org/officeDocument/2006/relationships/image" Target="../media/image83.tmp"/></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92.png"/><Relationship Id="rId4" Type="http://schemas.openxmlformats.org/officeDocument/2006/relationships/image" Target="../media/image95.tm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9.tmp"/></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10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6" Type="http://schemas.openxmlformats.org/officeDocument/2006/relationships/image" Target="../media/image105.tmp"/><Relationship Id="rId5" Type="http://schemas.openxmlformats.org/officeDocument/2006/relationships/image" Target="../media/image104.tmp"/><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107.tmp"/><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3.xml"/><Relationship Id="rId6" Type="http://schemas.openxmlformats.org/officeDocument/2006/relationships/image" Target="../media/image111.tmp"/><Relationship Id="rId5"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112.tmp"/><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117.tmp"/><Relationship Id="rId4" Type="http://schemas.openxmlformats.org/officeDocument/2006/relationships/image" Target="../media/image154.png"/></Relationships>
</file>

<file path=ppt/slides/_rels/slide75.xml.rels><?xml version="1.0" encoding="UTF-8" standalone="yes"?>
<Relationships xmlns="http://schemas.openxmlformats.org/package/2006/relationships"><Relationship Id="rId7" Type="http://schemas.openxmlformats.org/officeDocument/2006/relationships/image" Target="../media/image120.tmp"/><Relationship Id="rId1" Type="http://schemas.openxmlformats.org/officeDocument/2006/relationships/slideLayout" Target="../slideLayouts/slideLayout5.xml"/><Relationship Id="rId6" Type="http://schemas.openxmlformats.org/officeDocument/2006/relationships/image" Target="../media/image119.tmp"/><Relationship Id="rId5" Type="http://schemas.openxmlformats.org/officeDocument/2006/relationships/image" Target="../media/image118.tmp"/><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23.tmp"/><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notesSlide" Target="../notesSlides/notesSlide2.xml"/><Relationship Id="rId4" Type="http://schemas.openxmlformats.org/officeDocument/2006/relationships/slideLayout" Target="../slideLayouts/slideLayout4.xm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11.tmp"/><Relationship Id="rId1" Type="http://schemas.openxmlformats.org/officeDocument/2006/relationships/slideLayout" Target="../slideLayouts/slideLayout3.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概率图模型</a:t>
            </a:r>
            <a:endParaRPr lang="en-US" altLang="zh-CN"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条件独立性</a:t>
            </a:r>
          </a:p>
        </p:txBody>
      </p:sp>
      <p:sp>
        <p:nvSpPr>
          <p:cNvPr id="3" name="内容占位符 2"/>
          <p:cNvSpPr>
            <a:spLocks noGrp="1"/>
          </p:cNvSpPr>
          <p:nvPr>
            <p:ph idx="1"/>
          </p:nvPr>
        </p:nvSpPr>
        <p:spPr/>
        <p:txBody>
          <a:bodyPr/>
          <a:lstStyle/>
          <a:p>
            <a:r>
              <a:rPr lang="zh-CN" altLang="en-US" sz="2400" dirty="0"/>
              <a:t>在贝叶斯网络中，如果两个节点是直接连接的，它们肯定是非条件独立的，是直接因果关系。</a:t>
            </a:r>
            <a:endParaRPr lang="en-US" altLang="zh-CN" sz="2400" dirty="0"/>
          </a:p>
          <a:p>
            <a:r>
              <a:rPr lang="zh-CN" altLang="en-US" sz="2400" dirty="0"/>
              <a:t>父节点是“因”，子节点是“果”。</a:t>
            </a:r>
          </a:p>
          <a:p>
            <a:r>
              <a:rPr lang="zh-CN" altLang="en-US" sz="2400" dirty="0"/>
              <a:t>如果两个节点不是直接连接的，但是它们之间有一条经过其他节点的路径连接互连接，它们之间的条件独立性就比较复杂。</a:t>
            </a:r>
          </a:p>
        </p:txBody>
      </p:sp>
      <p:pic>
        <p:nvPicPr>
          <p:cNvPr id="6" name="图片 5">
            <a:extLst>
              <a:ext uri="{FF2B5EF4-FFF2-40B4-BE49-F238E27FC236}">
                <a16:creationId xmlns:a16="http://schemas.microsoft.com/office/drawing/2014/main" id="{92976F64-8F6B-441A-A1DE-555D361DEE3F}"/>
              </a:ext>
            </a:extLst>
          </p:cNvPr>
          <p:cNvPicPr>
            <a:picLocks noChangeAspect="1"/>
          </p:cNvPicPr>
          <p:nvPr/>
        </p:nvPicPr>
        <p:blipFill>
          <a:blip r:embed="rId3"/>
          <a:stretch>
            <a:fillRect/>
          </a:stretch>
        </p:blipFill>
        <p:spPr>
          <a:xfrm>
            <a:off x="2971800" y="3124200"/>
            <a:ext cx="5502078" cy="2547257"/>
          </a:xfrm>
          <a:prstGeom prst="rect">
            <a:avLst/>
          </a:prstGeom>
        </p:spPr>
      </p:pic>
    </p:spTree>
    <p:extLst>
      <p:ext uri="{BB962C8B-B14F-4D97-AF65-F5344CB8AC3E}">
        <p14:creationId xmlns:p14="http://schemas.microsoft.com/office/powerpoint/2010/main" val="415347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朴素贝叶斯分类器</a:t>
                </a:r>
              </a:p>
              <a:p>
                <a:pPr lvl="1"/>
                <a:r>
                  <a:rPr lang="zh-CN" altLang="en-US" dirty="0"/>
                  <a:t>给定一个有</a:t>
                </a:r>
                <a14:m>
                  <m:oMath xmlns:m="http://schemas.openxmlformats.org/officeDocument/2006/math">
                    <m:r>
                      <a:rPr lang="en-US" altLang="zh-CN" i="1" dirty="0" smtClean="0">
                        <a:latin typeface="Cambria Math" panose="02040503050406030204" pitchFamily="18" charset="0"/>
                      </a:rPr>
                      <m:t>𝑀</m:t>
                    </m:r>
                  </m:oMath>
                </a14:m>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endParaRPr lang="en-US" altLang="zh-CN" dirty="0"/>
              </a:p>
              <a:p>
                <a:endParaRPr lang="en-US" altLang="zh-CN" dirty="0"/>
              </a:p>
              <a:p>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778" t="-843"/>
                </a:stretch>
              </a:blipFill>
            </p:spPr>
            <p:txBody>
              <a:bodyPr/>
              <a:lstStyle/>
              <a:p>
                <a:r>
                  <a:rPr lang="zh-CN" altLang="en-US">
                    <a:noFill/>
                  </a:rPr>
                  <a:t> </a:t>
                </a:r>
              </a:p>
            </p:txBody>
          </p:sp>
        </mc:Fallback>
      </mc:AlternateContent>
      <p:sp>
        <p:nvSpPr>
          <p:cNvPr id="12" name="内容占位符 11">
            <a:extLst>
              <a:ext uri="{FF2B5EF4-FFF2-40B4-BE49-F238E27FC236}">
                <a16:creationId xmlns:a16="http://schemas.microsoft.com/office/drawing/2014/main" id="{59A87926-C61B-4083-B2C2-1BC87F8F2D97}"/>
              </a:ext>
            </a:extLst>
          </p:cNvPr>
          <p:cNvSpPr>
            <a:spLocks noGrp="1"/>
          </p:cNvSpPr>
          <p:nvPr>
            <p:ph idx="10"/>
          </p:nvPr>
        </p:nvSpPr>
        <p:spPr/>
        <p:txBody>
          <a:bodyPr/>
          <a:lstStyle/>
          <a:p>
            <a:r>
              <a:rPr lang="en-US" altLang="zh-CN" dirty="0"/>
              <a:t>Sigmoid</a:t>
            </a:r>
            <a:r>
              <a:rPr lang="zh-CN" altLang="en-US" dirty="0"/>
              <a:t>信念网络</a:t>
            </a:r>
            <a:endParaRPr lang="en-US" altLang="zh-CN" dirty="0"/>
          </a:p>
          <a:p>
            <a:pPr lvl="1"/>
            <a:r>
              <a:rPr lang="en-US" altLang="zh-CN" dirty="0"/>
              <a:t>Sigmoid</a:t>
            </a:r>
            <a:r>
              <a:rPr lang="zh-CN" altLang="en-US" dirty="0"/>
              <a:t>信念网络网络中的变量为二值变量，取值为</a:t>
            </a:r>
            <a:r>
              <a:rPr lang="en-US" altLang="zh-CN" dirty="0"/>
              <a:t> {0,1}</a:t>
            </a:r>
            <a:r>
              <a:rPr lang="zh-CN" altLang="en-US" dirty="0"/>
              <a:t>。</a:t>
            </a:r>
          </a:p>
          <a:p>
            <a:endParaRPr lang="zh-CN" altLang="en-US" dirty="0"/>
          </a:p>
        </p:txBody>
      </p:sp>
      <p:sp>
        <p:nvSpPr>
          <p:cNvPr id="2" name="标题 1"/>
          <p:cNvSpPr>
            <a:spLocks noGrp="1"/>
          </p:cNvSpPr>
          <p:nvPr>
            <p:ph type="title"/>
          </p:nvPr>
        </p:nvSpPr>
        <p:spPr/>
        <p:txBody>
          <a:bodyPr/>
          <a:lstStyle/>
          <a:p>
            <a:r>
              <a:rPr lang="zh-CN" altLang="en-US"/>
              <a:t>常见的有向图模型</a:t>
            </a:r>
            <a:endParaRPr lang="zh-CN" altLang="en-US" dirty="0"/>
          </a:p>
        </p:txBody>
      </p:sp>
      <p:pic>
        <p:nvPicPr>
          <p:cNvPr id="9" name="图片 8">
            <a:extLst>
              <a:ext uri="{FF2B5EF4-FFF2-40B4-BE49-F238E27FC236}">
                <a16:creationId xmlns:a16="http://schemas.microsoft.com/office/drawing/2014/main" id="{AD36D289-3D10-4EF7-B9A7-3F3D94A5D712}"/>
              </a:ext>
            </a:extLst>
          </p:cNvPr>
          <p:cNvPicPr>
            <a:picLocks noChangeAspect="1"/>
          </p:cNvPicPr>
          <p:nvPr/>
        </p:nvPicPr>
        <p:blipFill>
          <a:blip r:embed="rId5"/>
          <a:stretch>
            <a:fillRect/>
          </a:stretch>
        </p:blipFill>
        <p:spPr>
          <a:xfrm>
            <a:off x="1143000" y="2362200"/>
            <a:ext cx="3670552" cy="863102"/>
          </a:xfrm>
          <a:prstGeom prst="rect">
            <a:avLst/>
          </a:prstGeom>
        </p:spPr>
      </p:pic>
      <p:pic>
        <p:nvPicPr>
          <p:cNvPr id="11" name="图片 10">
            <a:extLst>
              <a:ext uri="{FF2B5EF4-FFF2-40B4-BE49-F238E27FC236}">
                <a16:creationId xmlns:a16="http://schemas.microsoft.com/office/drawing/2014/main" id="{614DE589-B6BA-446E-8042-9EF0854A50F0}"/>
              </a:ext>
            </a:extLst>
          </p:cNvPr>
          <p:cNvPicPr>
            <a:picLocks noChangeAspect="1"/>
          </p:cNvPicPr>
          <p:nvPr/>
        </p:nvPicPr>
        <p:blipFill>
          <a:blip r:embed="rId6"/>
          <a:stretch>
            <a:fillRect/>
          </a:stretch>
        </p:blipFill>
        <p:spPr>
          <a:xfrm>
            <a:off x="1981200" y="4109016"/>
            <a:ext cx="2286000" cy="1597906"/>
          </a:xfrm>
          <a:prstGeom prst="rect">
            <a:avLst/>
          </a:prstGeom>
        </p:spPr>
      </p:pic>
      <p:pic>
        <p:nvPicPr>
          <p:cNvPr id="16" name="图片 15">
            <a:extLst>
              <a:ext uri="{FF2B5EF4-FFF2-40B4-BE49-F238E27FC236}">
                <a16:creationId xmlns:a16="http://schemas.microsoft.com/office/drawing/2014/main" id="{81BF5CEB-81B2-4A6E-9D33-623270122D74}"/>
              </a:ext>
            </a:extLst>
          </p:cNvPr>
          <p:cNvPicPr>
            <a:picLocks noChangeAspect="1"/>
          </p:cNvPicPr>
          <p:nvPr/>
        </p:nvPicPr>
        <p:blipFill>
          <a:blip r:embed="rId7"/>
          <a:stretch>
            <a:fillRect/>
          </a:stretch>
        </p:blipFill>
        <p:spPr>
          <a:xfrm>
            <a:off x="6362700" y="3973976"/>
            <a:ext cx="5105400" cy="1808162"/>
          </a:xfrm>
          <a:prstGeom prst="rect">
            <a:avLst/>
          </a:prstGeom>
        </p:spPr>
      </p:pic>
      <p:pic>
        <p:nvPicPr>
          <p:cNvPr id="18" name="图片 17">
            <a:extLst>
              <a:ext uri="{FF2B5EF4-FFF2-40B4-BE49-F238E27FC236}">
                <a16:creationId xmlns:a16="http://schemas.microsoft.com/office/drawing/2014/main" id="{F4BAB6E8-206A-4916-BBC3-15F62A08A92E}"/>
              </a:ext>
            </a:extLst>
          </p:cNvPr>
          <p:cNvPicPr>
            <a:picLocks noChangeAspect="1"/>
          </p:cNvPicPr>
          <p:nvPr/>
        </p:nvPicPr>
        <p:blipFill>
          <a:blip r:embed="rId8"/>
          <a:stretch>
            <a:fillRect/>
          </a:stretch>
        </p:blipFill>
        <p:spPr>
          <a:xfrm>
            <a:off x="7315200" y="2555756"/>
            <a:ext cx="3429000" cy="752707"/>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0A9E0-901D-473A-BE21-FDDDD7071335}"/>
              </a:ext>
            </a:extLst>
          </p:cNvPr>
          <p:cNvSpPr>
            <a:spLocks noGrp="1"/>
          </p:cNvSpPr>
          <p:nvPr>
            <p:ph type="title"/>
          </p:nvPr>
        </p:nvSpPr>
        <p:spPr/>
        <p:txBody>
          <a:bodyPr/>
          <a:lstStyle/>
          <a:p>
            <a:r>
              <a:rPr lang="zh-CN" altLang="en-US" dirty="0"/>
              <a:t>隐马尔可夫模型（</a:t>
            </a:r>
            <a:r>
              <a:rPr lang="en-US" altLang="zh-CN" dirty="0"/>
              <a:t>Hidden Markov Model</a:t>
            </a:r>
            <a:r>
              <a:rPr lang="zh-CN" altLang="en-US" dirty="0"/>
              <a:t>，</a:t>
            </a:r>
            <a:r>
              <a:rPr lang="en-US" altLang="zh-CN" dirty="0"/>
              <a:t>HMM</a:t>
            </a:r>
            <a:r>
              <a:rPr lang="zh-CN" altLang="en-US" dirty="0"/>
              <a:t>）</a:t>
            </a:r>
          </a:p>
        </p:txBody>
      </p:sp>
      <p:sp>
        <p:nvSpPr>
          <p:cNvPr id="3" name="内容占位符 2">
            <a:extLst>
              <a:ext uri="{FF2B5EF4-FFF2-40B4-BE49-F238E27FC236}">
                <a16:creationId xmlns:a16="http://schemas.microsoft.com/office/drawing/2014/main" id="{F2CC02C5-C55E-445F-9BF6-BA68F6374FB9}"/>
              </a:ext>
            </a:extLst>
          </p:cNvPr>
          <p:cNvSpPr>
            <a:spLocks noGrp="1"/>
          </p:cNvSpPr>
          <p:nvPr>
            <p:ph idx="1"/>
          </p:nvPr>
        </p:nvSpPr>
        <p:spPr/>
        <p:txBody>
          <a:bodyPr/>
          <a:lstStyle/>
          <a:p>
            <a:r>
              <a:rPr lang="zh-CN" altLang="en-US" dirty="0"/>
              <a:t>表示一种含有隐变量的马尔可夫过程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隐马尔可夫模型的联合概率可以分解为</a:t>
            </a:r>
          </a:p>
        </p:txBody>
      </p:sp>
      <p:pic>
        <p:nvPicPr>
          <p:cNvPr id="5" name="图片 4">
            <a:extLst>
              <a:ext uri="{FF2B5EF4-FFF2-40B4-BE49-F238E27FC236}">
                <a16:creationId xmlns:a16="http://schemas.microsoft.com/office/drawing/2014/main" id="{E265AA57-A869-4F1A-BD80-BC3F39CD5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00200"/>
            <a:ext cx="3657600" cy="1609344"/>
          </a:xfrm>
          <a:prstGeom prst="rect">
            <a:avLst/>
          </a:prstGeom>
        </p:spPr>
      </p:pic>
      <p:sp>
        <p:nvSpPr>
          <p:cNvPr id="8" name="矩形 7">
            <a:extLst>
              <a:ext uri="{FF2B5EF4-FFF2-40B4-BE49-F238E27FC236}">
                <a16:creationId xmlns:a16="http://schemas.microsoft.com/office/drawing/2014/main" id="{4C39A5B4-53C7-4C0E-98A9-EEF00E1451BC}"/>
              </a:ext>
            </a:extLst>
          </p:cNvPr>
          <p:cNvSpPr/>
          <p:nvPr/>
        </p:nvSpPr>
        <p:spPr>
          <a:xfrm>
            <a:off x="6886477" y="5601973"/>
            <a:ext cx="1107996" cy="369332"/>
          </a:xfrm>
          <a:prstGeom prst="rect">
            <a:avLst/>
          </a:prstGeom>
        </p:spPr>
        <p:txBody>
          <a:bodyPr wrap="none">
            <a:spAutoFit/>
          </a:bodyPr>
          <a:lstStyle/>
          <a:p>
            <a:r>
              <a:rPr lang="zh-CN" altLang="en-US" dirty="0">
                <a:solidFill>
                  <a:srgbClr val="FF0000"/>
                </a:solidFill>
              </a:rPr>
              <a:t>输出概率</a:t>
            </a:r>
          </a:p>
        </p:txBody>
      </p:sp>
      <p:sp>
        <p:nvSpPr>
          <p:cNvPr id="9" name="矩形 8">
            <a:extLst>
              <a:ext uri="{FF2B5EF4-FFF2-40B4-BE49-F238E27FC236}">
                <a16:creationId xmlns:a16="http://schemas.microsoft.com/office/drawing/2014/main" id="{34B3CD1F-D1FB-4853-9269-4465AD43E34E}"/>
              </a:ext>
            </a:extLst>
          </p:cNvPr>
          <p:cNvSpPr/>
          <p:nvPr/>
        </p:nvSpPr>
        <p:spPr>
          <a:xfrm>
            <a:off x="5739537" y="5602962"/>
            <a:ext cx="1107996" cy="369332"/>
          </a:xfrm>
          <a:prstGeom prst="rect">
            <a:avLst/>
          </a:prstGeom>
        </p:spPr>
        <p:txBody>
          <a:bodyPr wrap="none">
            <a:spAutoFit/>
          </a:bodyPr>
          <a:lstStyle/>
          <a:p>
            <a:r>
              <a:rPr lang="zh-CN" altLang="en-US" dirty="0">
                <a:solidFill>
                  <a:srgbClr val="FF0000"/>
                </a:solidFill>
              </a:rPr>
              <a:t>转移概率</a:t>
            </a:r>
          </a:p>
        </p:txBody>
      </p:sp>
      <p:pic>
        <p:nvPicPr>
          <p:cNvPr id="6" name="图片 5">
            <a:extLst>
              <a:ext uri="{FF2B5EF4-FFF2-40B4-BE49-F238E27FC236}">
                <a16:creationId xmlns:a16="http://schemas.microsoft.com/office/drawing/2014/main" id="{9BE28286-178F-4687-8CDE-87D65FF09F1F}"/>
              </a:ext>
            </a:extLst>
          </p:cNvPr>
          <p:cNvPicPr>
            <a:picLocks noChangeAspect="1"/>
          </p:cNvPicPr>
          <p:nvPr/>
        </p:nvPicPr>
        <p:blipFill>
          <a:blip r:embed="rId3"/>
          <a:stretch>
            <a:fillRect/>
          </a:stretch>
        </p:blipFill>
        <p:spPr>
          <a:xfrm>
            <a:off x="3429000" y="4521612"/>
            <a:ext cx="4953000" cy="995073"/>
          </a:xfrm>
          <a:prstGeom prst="rect">
            <a:avLst/>
          </a:prstGeom>
        </p:spPr>
      </p:pic>
    </p:spTree>
    <p:extLst>
      <p:ext uri="{BB962C8B-B14F-4D97-AF65-F5344CB8AC3E}">
        <p14:creationId xmlns:p14="http://schemas.microsoft.com/office/powerpoint/2010/main" val="81938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77A09-B658-4C83-A6DF-A33ADA98275F}"/>
              </a:ext>
            </a:extLst>
          </p:cNvPr>
          <p:cNvSpPr>
            <a:spLocks noGrp="1"/>
          </p:cNvSpPr>
          <p:nvPr>
            <p:ph type="title"/>
          </p:nvPr>
        </p:nvSpPr>
        <p:spPr/>
        <p:txBody>
          <a:bodyPr/>
          <a:lstStyle/>
          <a:p>
            <a:r>
              <a:rPr lang="zh-CN" altLang="en-US" dirty="0"/>
              <a:t>高斯混合模型</a:t>
            </a:r>
          </a:p>
        </p:txBody>
      </p:sp>
      <p:sp>
        <p:nvSpPr>
          <p:cNvPr id="3" name="内容占位符 2">
            <a:extLst>
              <a:ext uri="{FF2B5EF4-FFF2-40B4-BE49-F238E27FC236}">
                <a16:creationId xmlns:a16="http://schemas.microsoft.com/office/drawing/2014/main" id="{85D7A6D0-95D4-44E1-8B7D-48221ED5E672}"/>
              </a:ext>
            </a:extLst>
          </p:cNvPr>
          <p:cNvSpPr>
            <a:spLocks noGrp="1"/>
          </p:cNvSpPr>
          <p:nvPr>
            <p:ph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a:p>
            <a:endParaRPr lang="zh-CN" altLang="en-US" dirty="0"/>
          </a:p>
        </p:txBody>
      </p:sp>
      <p:pic>
        <p:nvPicPr>
          <p:cNvPr id="1026" name="Picture 2" descr="Image result for gmm model">
            <a:extLst>
              <a:ext uri="{FF2B5EF4-FFF2-40B4-BE49-F238E27FC236}">
                <a16:creationId xmlns:a16="http://schemas.microsoft.com/office/drawing/2014/main" id="{3DC52AF8-1B7E-47EE-96D1-048E16313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45644"/>
            <a:ext cx="356616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mm model">
            <a:extLst>
              <a:ext uri="{FF2B5EF4-FFF2-40B4-BE49-F238E27FC236}">
                <a16:creationId xmlns:a16="http://schemas.microsoft.com/office/drawing/2014/main" id="{9A91CEE8-21D9-4D83-9D57-7C4B61D5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429000"/>
            <a:ext cx="3810001" cy="283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8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5799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12D-4480-4DED-B3AA-93D9FDB202F0}"/>
              </a:ext>
            </a:extLst>
          </p:cNvPr>
          <p:cNvSpPr>
            <a:spLocks noGrp="1"/>
          </p:cNvSpPr>
          <p:nvPr>
            <p:ph type="title"/>
          </p:nvPr>
        </p:nvSpPr>
        <p:spPr/>
        <p:txBody>
          <a:bodyPr/>
          <a:lstStyle/>
          <a:p>
            <a:r>
              <a:rPr lang="zh-CN" altLang="en-US" dirty="0"/>
              <a:t>概率主题模型</a:t>
            </a:r>
          </a:p>
        </p:txBody>
      </p:sp>
      <p:pic>
        <p:nvPicPr>
          <p:cNvPr id="1026" name="Picture 2" descr="Image result for 概率主题模型">
            <a:extLst>
              <a:ext uri="{FF2B5EF4-FFF2-40B4-BE49-F238E27FC236}">
                <a16:creationId xmlns:a16="http://schemas.microsoft.com/office/drawing/2014/main" id="{209D37D2-12A3-4873-BE2C-2A0B6783C9E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3429000" y="1524000"/>
            <a:ext cx="8763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3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a:t>概率主题模型</a:t>
            </a:r>
          </a:p>
        </p:txBody>
      </p:sp>
      <p:pic>
        <p:nvPicPr>
          <p:cNvPr id="1075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189" y="3068639"/>
            <a:ext cx="61436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67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7C98-ED29-4C11-858E-CB9407E8ED65}"/>
              </a:ext>
            </a:extLst>
          </p:cNvPr>
          <p:cNvSpPr>
            <a:spLocks noGrp="1"/>
          </p:cNvSpPr>
          <p:nvPr>
            <p:ph type="title"/>
          </p:nvPr>
        </p:nvSpPr>
        <p:spPr/>
        <p:txBody>
          <a:bodyPr/>
          <a:lstStyle/>
          <a:p>
            <a:r>
              <a:rPr lang="zh-CN" altLang="en-US" dirty="0"/>
              <a:t>有向图模型</a:t>
            </a:r>
          </a:p>
        </p:txBody>
      </p:sp>
      <p:sp>
        <p:nvSpPr>
          <p:cNvPr id="3" name="内容占位符 2">
            <a:extLst>
              <a:ext uri="{FF2B5EF4-FFF2-40B4-BE49-F238E27FC236}">
                <a16:creationId xmlns:a16="http://schemas.microsoft.com/office/drawing/2014/main" id="{5A720773-634A-451C-949B-EDC5411033BB}"/>
              </a:ext>
            </a:extLst>
          </p:cNvPr>
          <p:cNvSpPr>
            <a:spLocks noGrp="1"/>
          </p:cNvSpPr>
          <p:nvPr>
            <p:ph idx="1"/>
          </p:nvPr>
        </p:nvSpPr>
        <p:spPr/>
        <p:txBody>
          <a:bodyPr/>
          <a:lstStyle/>
          <a:p>
            <a:r>
              <a:rPr lang="zh-CN" altLang="en-US" dirty="0"/>
              <a:t>深度信念网络</a:t>
            </a:r>
            <a:endParaRPr lang="en-US" altLang="zh-CN" dirty="0"/>
          </a:p>
          <a:p>
            <a:r>
              <a:rPr lang="zh-CN" altLang="en-US" dirty="0"/>
              <a:t>变分自编码器</a:t>
            </a:r>
            <a:endParaRPr lang="en-US" altLang="zh-CN" dirty="0"/>
          </a:p>
          <a:p>
            <a:endParaRPr lang="zh-CN" altLang="en-US" dirty="0"/>
          </a:p>
        </p:txBody>
      </p:sp>
    </p:spTree>
    <p:extLst>
      <p:ext uri="{BB962C8B-B14F-4D97-AF65-F5344CB8AC3E}">
        <p14:creationId xmlns:p14="http://schemas.microsoft.com/office/powerpoint/2010/main" val="127311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5" name="图片 4">
            <a:extLst>
              <a:ext uri="{FF2B5EF4-FFF2-40B4-BE49-F238E27FC236}">
                <a16:creationId xmlns:a16="http://schemas.microsoft.com/office/drawing/2014/main" id="{C70AF373-0E01-4FC2-A5D1-453D6D946207}"/>
              </a:ext>
            </a:extLst>
          </p:cNvPr>
          <p:cNvPicPr>
            <a:picLocks noChangeAspect="1"/>
          </p:cNvPicPr>
          <p:nvPr/>
        </p:nvPicPr>
        <p:blipFill>
          <a:blip r:embed="rId2"/>
          <a:stretch>
            <a:fillRect/>
          </a:stretch>
        </p:blipFill>
        <p:spPr>
          <a:xfrm>
            <a:off x="2392525" y="2209800"/>
            <a:ext cx="7406949" cy="3352800"/>
          </a:xfrm>
          <a:prstGeom prst="rect">
            <a:avLst/>
          </a:prstGeom>
        </p:spPr>
      </p:pic>
    </p:spTree>
    <p:extLst>
      <p:ext uri="{BB962C8B-B14F-4D97-AF65-F5344CB8AC3E}">
        <p14:creationId xmlns:p14="http://schemas.microsoft.com/office/powerpoint/2010/main" val="427748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035FE-5280-44F4-982D-676DA018A3E7}"/>
              </a:ext>
            </a:extLst>
          </p:cNvPr>
          <p:cNvSpPr>
            <a:spLocks noGrp="1"/>
          </p:cNvSpPr>
          <p:nvPr>
            <p:ph type="title"/>
          </p:nvPr>
        </p:nvSpPr>
        <p:spPr/>
        <p:txBody>
          <a:bodyPr/>
          <a:lstStyle/>
          <a:p>
            <a:r>
              <a:rPr lang="zh-CN" altLang="en-US" dirty="0"/>
              <a:t>无向图的马尔可夫性</a:t>
            </a:r>
          </a:p>
        </p:txBody>
      </p:sp>
      <p:pic>
        <p:nvPicPr>
          <p:cNvPr id="5" name="图片 4">
            <a:extLst>
              <a:ext uri="{FF2B5EF4-FFF2-40B4-BE49-F238E27FC236}">
                <a16:creationId xmlns:a16="http://schemas.microsoft.com/office/drawing/2014/main" id="{B853849D-3A36-4A1B-A8B4-1B8DC7B02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524000"/>
            <a:ext cx="7471832" cy="1524000"/>
          </a:xfrm>
          <a:prstGeom prst="rect">
            <a:avLst/>
          </a:prstGeom>
        </p:spPr>
      </p:pic>
      <p:pic>
        <p:nvPicPr>
          <p:cNvPr id="10" name="图片 9">
            <a:extLst>
              <a:ext uri="{FF2B5EF4-FFF2-40B4-BE49-F238E27FC236}">
                <a16:creationId xmlns:a16="http://schemas.microsoft.com/office/drawing/2014/main" id="{FA1F8C87-0A6C-448E-AEB5-F1BCF2C24084}"/>
              </a:ext>
            </a:extLst>
          </p:cNvPr>
          <p:cNvPicPr>
            <a:picLocks noChangeAspect="1"/>
          </p:cNvPicPr>
          <p:nvPr/>
        </p:nvPicPr>
        <p:blipFill>
          <a:blip r:embed="rId3"/>
          <a:stretch>
            <a:fillRect/>
          </a:stretch>
        </p:blipFill>
        <p:spPr>
          <a:xfrm>
            <a:off x="3886200" y="4408440"/>
            <a:ext cx="3447600" cy="1616671"/>
          </a:xfrm>
          <a:prstGeom prst="rect">
            <a:avLst/>
          </a:prstGeom>
        </p:spPr>
      </p:pic>
    </p:spTree>
    <p:extLst>
      <p:ext uri="{BB962C8B-B14F-4D97-AF65-F5344CB8AC3E}">
        <p14:creationId xmlns:p14="http://schemas.microsoft.com/office/powerpoint/2010/main" val="20436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5998A-94E0-479F-9B59-9773C7C8F5AC}"/>
              </a:ext>
            </a:extLst>
          </p:cNvPr>
          <p:cNvSpPr>
            <a:spLocks noGrp="1"/>
          </p:cNvSpPr>
          <p:nvPr>
            <p:ph type="title"/>
          </p:nvPr>
        </p:nvSpPr>
        <p:spPr/>
        <p:txBody>
          <a:bodyPr/>
          <a:lstStyle/>
          <a:p>
            <a:r>
              <a:rPr lang="zh-CN" altLang="en-US"/>
              <a:t>如何表示高维随机向量的概率密度？</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B68941-5FDF-4FB3-BD0D-8872B468658F}"/>
                  </a:ext>
                </a:extLst>
              </p:cNvPr>
              <p:cNvSpPr>
                <a:spLocks noGrp="1"/>
              </p:cNvSpPr>
              <p:nvPr>
                <p:ph idx="1"/>
              </p:nvPr>
            </p:nvSpPr>
            <p:spPr/>
            <p:txBody>
              <a:bodyPr/>
              <a:lstStyle/>
              <a:p>
                <a14:m>
                  <m:oMath xmlns:m="http://schemas.openxmlformats.org/officeDocument/2006/math">
                    <m:r>
                      <a:rPr lang="en-US" altLang="zh-CN" dirty="0" smtClean="0">
                        <a:latin typeface="Cambria Math" panose="02040503050406030204" pitchFamily="18" charset="0"/>
                      </a:rPr>
                      <m:t>𝑃</m:t>
                    </m:r>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1</m:t>
                            </m:r>
                          </m:sub>
                        </m:sSub>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2</m:t>
                            </m:r>
                          </m:sub>
                        </m:sSub>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𝐾</m:t>
                            </m:r>
                          </m:sub>
                        </m:sSub>
                      </m:e>
                    </m:d>
                  </m:oMath>
                </a14:m>
                <a:endParaRPr lang="en-US" altLang="zh-CN" dirty="0"/>
              </a:p>
              <a:p>
                <a:pPr lvl="1"/>
                <a:r>
                  <a:rPr lang="zh-CN" altLang="en-US" dirty="0"/>
                  <a:t>全概率公式</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例子：</a:t>
                </a:r>
                <a14:m>
                  <m:oMath xmlns:m="http://schemas.openxmlformats.org/officeDocument/2006/math">
                    <m:r>
                      <a:rPr lang="en-US" altLang="zh-CN" dirty="0">
                        <a:latin typeface="Cambria Math" panose="02040503050406030204" pitchFamily="18" charset="0"/>
                      </a:rPr>
                      <m:t>𝑃</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a:latin typeface="Cambria Math" panose="02040503050406030204" pitchFamily="18" charset="0"/>
                              </a:rPr>
                              <m:t>1</m:t>
                            </m:r>
                          </m:sub>
                        </m:sSub>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a:latin typeface="Cambria Math" panose="02040503050406030204" pitchFamily="18" charset="0"/>
                              </a:rPr>
                              <m:t>2</m:t>
                            </m:r>
                          </m:sub>
                        </m:sSub>
                        <m:r>
                          <a:rPr lang="en-US" altLang="zh-CN" dirty="0">
                            <a:latin typeface="Cambria Math" panose="02040503050406030204" pitchFamily="18" charset="0"/>
                          </a:rPr>
                          <m:t>,</m:t>
                        </m:r>
                        <m:r>
                          <a:rPr lang="en-US" altLang="zh-CN"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3</m:t>
                            </m:r>
                          </m:sub>
                        </m:sSub>
                      </m:e>
                    </m:d>
                  </m:oMath>
                </a14:m>
                <a:endParaRPr lang="en-US" altLang="zh-CN" dirty="0"/>
              </a:p>
              <a:p>
                <a:pPr lvl="1"/>
                <a:r>
                  <a:rPr lang="zh-CN" altLang="en-US" dirty="0"/>
                  <a:t>如果</a:t>
                </a:r>
                <a14:m>
                  <m:oMath xmlns:m="http://schemas.openxmlformats.org/officeDocument/2006/math">
                    <m:sSub>
                      <m:sSubPr>
                        <m:ctrlPr>
                          <a:rPr lang="en-US" altLang="zh-CN" i="1" dirty="0">
                            <a:latin typeface="Cambria Math" panose="02040503050406030204" pitchFamily="18" charset="0"/>
                          </a:rPr>
                        </m:ctrlPr>
                      </m:sSubPr>
                      <m:e>
                        <m:r>
                          <a:rPr lang="en-US" altLang="zh-CN" dirty="0" smtClean="0">
                            <a:latin typeface="Cambria Math" panose="02040503050406030204" pitchFamily="18" charset="0"/>
                          </a:rPr>
                          <m:t>(</m:t>
                        </m:r>
                        <m:r>
                          <a:rPr lang="en-US" altLang="zh-CN" dirty="0">
                            <a:latin typeface="Cambria Math" panose="02040503050406030204" pitchFamily="18" charset="0"/>
                          </a:rPr>
                          <m:t>𝑋</m:t>
                        </m:r>
                      </m:e>
                      <m:sub>
                        <m:r>
                          <a:rPr lang="en-US" altLang="zh-CN" dirty="0" smtClean="0">
                            <a:latin typeface="Cambria Math" panose="02040503050406030204" pitchFamily="18" charset="0"/>
                          </a:rPr>
                          <m:t>1</m:t>
                        </m:r>
                      </m:sub>
                    </m:sSub>
                    <m:r>
                      <a:rPr lang="en-US" altLang="zh-CN" dirty="0" smtClean="0">
                        <a:latin typeface="Cambria Math" panose="02040503050406030204" pitchFamily="18" charset="0"/>
                      </a:rPr>
                      <m:t>|</m:t>
                    </m:r>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3</m:t>
                        </m:r>
                      </m:sub>
                    </m:sSub>
                    <m:r>
                      <a:rPr lang="en-US" altLang="zh-CN"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2</m:t>
                        </m:r>
                      </m:sub>
                    </m:sSub>
                    <m:r>
                      <a:rPr lang="zh-CN" altLang="en-US" dirty="0" smtClean="0">
                        <a:latin typeface="Cambria Math" panose="02040503050406030204" pitchFamily="18" charset="0"/>
                      </a:rPr>
                      <m:t>是</m:t>
                    </m:r>
                  </m:oMath>
                </a14:m>
                <a:r>
                  <a:rPr lang="zh-CN" altLang="en-US" dirty="0"/>
                  <a:t>条件独立的，如何化简？</a:t>
                </a:r>
              </a:p>
            </p:txBody>
          </p:sp>
        </mc:Choice>
        <mc:Fallback xmlns="">
          <p:sp>
            <p:nvSpPr>
              <p:cNvPr id="3" name="内容占位符 2">
                <a:extLst>
                  <a:ext uri="{FF2B5EF4-FFF2-40B4-BE49-F238E27FC236}">
                    <a16:creationId xmlns:a16="http://schemas.microsoft.com/office/drawing/2014/main" id="{38B68941-5FDF-4FB3-BD0D-8872B468658F}"/>
                  </a:ext>
                </a:extLst>
              </p:cNvPr>
              <p:cNvSpPr>
                <a:spLocks noGrp="1" noRot="1" noChangeAspect="1" noMove="1" noResize="1" noEditPoints="1" noAdjustHandles="1" noChangeArrowheads="1" noChangeShapeType="1" noTextEdit="1"/>
              </p:cNvSpPr>
              <p:nvPr>
                <p:ph sz="quarter" idx="1"/>
              </p:nvPr>
            </p:nvSpPr>
            <p:spPr>
              <a:blipFill>
                <a:blip r:embed="rId4"/>
                <a:stretch>
                  <a:fillRect l="-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78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a:t>
            </a:r>
            <a:r>
              <a:rPr lang="en-US" altLang="zh-CN" dirty="0"/>
              <a:t>Clique</a:t>
            </a:r>
            <a:r>
              <a:rPr lang="zh-CN" altLang="en-US" dirty="0"/>
              <a:t>）</a:t>
            </a:r>
          </a:p>
        </p:txBody>
      </p:sp>
      <p:sp>
        <p:nvSpPr>
          <p:cNvPr id="9" name="内容占位符 8">
            <a:extLst>
              <a:ext uri="{FF2B5EF4-FFF2-40B4-BE49-F238E27FC236}">
                <a16:creationId xmlns:a16="http://schemas.microsoft.com/office/drawing/2014/main" id="{4FA55B38-6A4F-49D8-840E-7BA651147B86}"/>
              </a:ext>
            </a:extLst>
          </p:cNvPr>
          <p:cNvSpPr>
            <a:spLocks noGrp="1"/>
          </p:cNvSpPr>
          <p:nvPr>
            <p:ph idx="1"/>
          </p:nvPr>
        </p:nvSpPr>
        <p:spPr/>
        <p:txBody>
          <a:bodyPr/>
          <a:lstStyle/>
          <a:p>
            <a:r>
              <a:rPr lang="zh-CN" altLang="en-US"/>
              <a:t>团：一个全连通子图，即团内的所有节点之间都连边。</a:t>
            </a:r>
            <a:endParaRPr lang="zh-CN" altLang="en-US" dirty="0"/>
          </a:p>
        </p:txBody>
      </p:sp>
      <p:pic>
        <p:nvPicPr>
          <p:cNvPr id="8" name="图片 7">
            <a:extLst>
              <a:ext uri="{FF2B5EF4-FFF2-40B4-BE49-F238E27FC236}">
                <a16:creationId xmlns:a16="http://schemas.microsoft.com/office/drawing/2014/main" id="{0F8993CF-DB18-4BEB-9A72-3A0D7CEBF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623974"/>
            <a:ext cx="3516178" cy="2128213"/>
          </a:xfrm>
          <a:prstGeom prst="rect">
            <a:avLst/>
          </a:prstGeom>
        </p:spPr>
      </p:pic>
      <p:sp>
        <p:nvSpPr>
          <p:cNvPr id="10" name="矩形 9">
            <a:extLst>
              <a:ext uri="{FF2B5EF4-FFF2-40B4-BE49-F238E27FC236}">
                <a16:creationId xmlns:a16="http://schemas.microsoft.com/office/drawing/2014/main" id="{052BBB66-F6E3-4277-9293-18EA3D87CCF9}"/>
              </a:ext>
            </a:extLst>
          </p:cNvPr>
          <p:cNvSpPr/>
          <p:nvPr/>
        </p:nvSpPr>
        <p:spPr>
          <a:xfrm>
            <a:off x="5334000" y="4842593"/>
            <a:ext cx="1236236" cy="369332"/>
          </a:xfrm>
          <a:prstGeom prst="rect">
            <a:avLst/>
          </a:prstGeom>
        </p:spPr>
        <p:txBody>
          <a:bodyPr wrap="none">
            <a:spAutoFit/>
          </a:bodyPr>
          <a:lstStyle/>
          <a:p>
            <a:r>
              <a:rPr lang="zh-CN" altLang="en-US" dirty="0"/>
              <a:t>共有7个团</a:t>
            </a:r>
          </a:p>
        </p:txBody>
      </p:sp>
    </p:spTree>
    <p:extLst>
      <p:ext uri="{BB962C8B-B14F-4D97-AF65-F5344CB8AC3E}">
        <p14:creationId xmlns:p14="http://schemas.microsoft.com/office/powerpoint/2010/main" val="284298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BA2B1-CE73-46DC-964A-53CF86995BD4}"/>
              </a:ext>
            </a:extLst>
          </p:cNvPr>
          <p:cNvSpPr>
            <a:spLocks noGrp="1"/>
          </p:cNvSpPr>
          <p:nvPr>
            <p:ph type="title"/>
          </p:nvPr>
        </p:nvSpPr>
        <p:spPr/>
        <p:txBody>
          <a:bodyPr/>
          <a:lstStyle/>
          <a:p>
            <a:r>
              <a:rPr lang="en-US" altLang="zh-CN" dirty="0"/>
              <a:t>Hammersley-Clifford</a:t>
            </a:r>
            <a:r>
              <a:rPr lang="zh-CN" altLang="en-US" dirty="0"/>
              <a:t>定理</a:t>
            </a:r>
          </a:p>
        </p:txBody>
      </p:sp>
      <p:sp>
        <p:nvSpPr>
          <p:cNvPr id="5" name="内容占位符 4">
            <a:extLst>
              <a:ext uri="{FF2B5EF4-FFF2-40B4-BE49-F238E27FC236}">
                <a16:creationId xmlns:a16="http://schemas.microsoft.com/office/drawing/2014/main" id="{D28984D4-7012-4861-8A38-3CB5578B0183}"/>
              </a:ext>
            </a:extLst>
          </p:cNvPr>
          <p:cNvSpPr>
            <a:spLocks noGrp="1"/>
          </p:cNvSpPr>
          <p:nvPr>
            <p:ph idx="1"/>
          </p:nvPr>
        </p:nvSpPr>
        <p:spPr/>
        <p:txBody>
          <a:bodyPr/>
          <a:lstStyle/>
          <a:p>
            <a:r>
              <a:rPr lang="zh-CN" altLang="en-US" dirty="0"/>
              <a:t>无向图的联合概率可以分解为一系列定义在最大团上的非负函数的乘积形式。</a:t>
            </a:r>
          </a:p>
        </p:txBody>
      </p:sp>
      <p:pic>
        <p:nvPicPr>
          <p:cNvPr id="6" name="图片 5">
            <a:extLst>
              <a:ext uri="{FF2B5EF4-FFF2-40B4-BE49-F238E27FC236}">
                <a16:creationId xmlns:a16="http://schemas.microsoft.com/office/drawing/2014/main" id="{0E56B9FE-8923-4FFD-A7B3-F69DEE0F197C}"/>
              </a:ext>
            </a:extLst>
          </p:cNvPr>
          <p:cNvPicPr>
            <a:picLocks noChangeAspect="1"/>
          </p:cNvPicPr>
          <p:nvPr/>
        </p:nvPicPr>
        <p:blipFill>
          <a:blip r:embed="rId2"/>
          <a:stretch>
            <a:fillRect/>
          </a:stretch>
        </p:blipFill>
        <p:spPr>
          <a:xfrm>
            <a:off x="2514600" y="1821620"/>
            <a:ext cx="6629400" cy="4296832"/>
          </a:xfrm>
          <a:prstGeom prst="rect">
            <a:avLst/>
          </a:prstGeom>
        </p:spPr>
      </p:pic>
    </p:spTree>
    <p:extLst>
      <p:ext uri="{BB962C8B-B14F-4D97-AF65-F5344CB8AC3E}">
        <p14:creationId xmlns:p14="http://schemas.microsoft.com/office/powerpoint/2010/main" val="1600533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无向图模型</a:t>
            </a:r>
          </a:p>
        </p:txBody>
      </p:sp>
      <p:sp>
        <p:nvSpPr>
          <p:cNvPr id="3" name="内容占位符 2"/>
          <p:cNvSpPr>
            <a:spLocks noGrp="1"/>
          </p:cNvSpPr>
          <p:nvPr>
            <p:ph idx="1"/>
          </p:nvPr>
        </p:nvSpPr>
        <p:spPr/>
        <p:txBody>
          <a:bodyPr/>
          <a:lstStyle/>
          <a:p>
            <a:r>
              <a:rPr lang="zh-CN" altLang="en-US" dirty="0"/>
              <a:t>无向图模型的联合分布可以表示为</a:t>
            </a:r>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1" y="2057400"/>
            <a:ext cx="4276939" cy="1686868"/>
          </a:xfrm>
          <a:prstGeom prst="rect">
            <a:avLst/>
          </a:prstGeom>
        </p:spPr>
      </p:pic>
    </p:spTree>
    <p:extLst>
      <p:ext uri="{BB962C8B-B14F-4D97-AF65-F5344CB8AC3E}">
        <p14:creationId xmlns:p14="http://schemas.microsoft.com/office/powerpoint/2010/main" val="281846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zh-CN" dirty="0"/>
              <a:t>Illustration: Image De-Noising (1)</a:t>
            </a:r>
          </a:p>
        </p:txBody>
      </p:sp>
      <p:pic>
        <p:nvPicPr>
          <p:cNvPr id="59395"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6"/>
          <p:cNvSpPr txBox="1">
            <a:spLocks noChangeArrowheads="1"/>
          </p:cNvSpPr>
          <p:nvPr/>
        </p:nvSpPr>
        <p:spPr bwMode="auto">
          <a:xfrm>
            <a:off x="3238501" y="4987925"/>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Original Image</a:t>
            </a:r>
          </a:p>
        </p:txBody>
      </p:sp>
      <p:sp>
        <p:nvSpPr>
          <p:cNvPr id="59398" name="TextBox 7"/>
          <p:cNvSpPr txBox="1">
            <a:spLocks noChangeArrowheads="1"/>
          </p:cNvSpPr>
          <p:nvPr/>
        </p:nvSpPr>
        <p:spPr bwMode="auto">
          <a:xfrm>
            <a:off x="7024688" y="499110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Noisy Image</a:t>
            </a:r>
          </a:p>
        </p:txBody>
      </p:sp>
    </p:spTree>
    <p:extLst>
      <p:ext uri="{BB962C8B-B14F-4D97-AF65-F5344CB8AC3E}">
        <p14:creationId xmlns:p14="http://schemas.microsoft.com/office/powerpoint/2010/main" val="416859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GB" altLang="zh-CN"/>
              <a:t>Illustration: Image De-Noising (2)</a:t>
            </a:r>
          </a:p>
        </p:txBody>
      </p:sp>
      <p:pic>
        <p:nvPicPr>
          <p:cNvPr id="60419" name="Picture 4" descr="Figure8.3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758950"/>
            <a:ext cx="38100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10"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0600" y="2928938"/>
            <a:ext cx="381158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8"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9838" y="4395788"/>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47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GB" altLang="zh-CN"/>
              <a:t>Illustration: Image De-Noising (3)</a:t>
            </a:r>
          </a:p>
        </p:txBody>
      </p:sp>
      <p:pic>
        <p:nvPicPr>
          <p:cNvPr id="61443"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6"/>
          <p:cNvSpPr txBox="1">
            <a:spLocks noChangeArrowheads="1"/>
          </p:cNvSpPr>
          <p:nvPr/>
        </p:nvSpPr>
        <p:spPr bwMode="auto">
          <a:xfrm>
            <a:off x="3381375" y="500062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Noisy Image</a:t>
            </a:r>
          </a:p>
        </p:txBody>
      </p:sp>
      <p:sp>
        <p:nvSpPr>
          <p:cNvPr id="61446" name="TextBox 7"/>
          <p:cNvSpPr txBox="1">
            <a:spLocks noChangeArrowheads="1"/>
          </p:cNvSpPr>
          <p:nvPr/>
        </p:nvSpPr>
        <p:spPr bwMode="auto">
          <a:xfrm>
            <a:off x="70246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80310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GB" altLang="zh-CN"/>
              <a:t>Illustration: Image De-Noising (4)</a:t>
            </a:r>
          </a:p>
        </p:txBody>
      </p:sp>
      <p:pic>
        <p:nvPicPr>
          <p:cNvPr id="62467"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7"/>
          <p:cNvSpPr txBox="1">
            <a:spLocks noChangeArrowheads="1"/>
          </p:cNvSpPr>
          <p:nvPr/>
        </p:nvSpPr>
        <p:spPr bwMode="auto">
          <a:xfrm>
            <a:off x="6738938" y="5000625"/>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(Graph cuts)</a:t>
            </a:r>
          </a:p>
        </p:txBody>
      </p:sp>
      <p:sp>
        <p:nvSpPr>
          <p:cNvPr id="62470" name="TextBox 8"/>
          <p:cNvSpPr txBox="1">
            <a:spLocks noChangeArrowheads="1"/>
          </p:cNvSpPr>
          <p:nvPr/>
        </p:nvSpPr>
        <p:spPr bwMode="auto">
          <a:xfrm>
            <a:off x="29733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20310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endParaRPr lang="en-US" altLang="zh-CN" dirty="0"/>
          </a:p>
          <a:p>
            <a:pPr lvl="1"/>
            <a:r>
              <a:rPr lang="zh-CN" altLang="en-US" dirty="0"/>
              <a:t>也称为最大熵模型</a:t>
            </a:r>
            <a:endParaRPr lang="en-US" altLang="zh-CN" dirty="0"/>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sp>
        <p:nvSpPr>
          <p:cNvPr id="2" name="标题 1"/>
          <p:cNvSpPr>
            <a:spLocks noGrp="1"/>
          </p:cNvSpPr>
          <p:nvPr>
            <p:ph type="title"/>
          </p:nvPr>
        </p:nvSpPr>
        <p:spPr/>
        <p:txBody>
          <a:bodyPr/>
          <a:lstStyle/>
          <a:p>
            <a:r>
              <a:rPr lang="zh-CN" altLang="en-US"/>
              <a:t>常见的无向图模型</a:t>
            </a:r>
            <a:endParaRPr lang="zh-CN" altLang="en-US"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85" y="1994656"/>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242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105" y="1635361"/>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0" y="4276706"/>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5470063"/>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7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zh-CN" altLang="en-US" sz="3400" dirty="0"/>
              <a:t>有向图和无向图的转换</a:t>
            </a:r>
            <a:endParaRPr lang="en-GB" altLang="zh-CN" sz="3400" dirty="0"/>
          </a:p>
        </p:txBody>
      </p:sp>
      <p:pic>
        <p:nvPicPr>
          <p:cNvPr id="63491" name="Picture 2" descr="Figure8.32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9275" y="1524000"/>
            <a:ext cx="60467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descr="Figure8.32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1339" y="5126038"/>
            <a:ext cx="60467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19" descr="TP_tmp.png"/>
          <p:cNvPicPr>
            <a:picLocks noChangeAspect="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94100" y="2714625"/>
            <a:ext cx="50038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0" descr="TP_tmp.png"/>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4500" y="4110038"/>
            <a:ext cx="622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 Brace 14"/>
          <p:cNvSpPr/>
          <p:nvPr/>
        </p:nvSpPr>
        <p:spPr>
          <a:xfrm rot="16200000">
            <a:off x="5061745" y="2331245"/>
            <a:ext cx="142875" cy="1481137"/>
          </a:xfrm>
          <a:prstGeom prst="lef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latin typeface="Calibri" panose="020F0502020204030204" pitchFamily="34" charset="0"/>
            </a:endParaRPr>
          </a:p>
        </p:txBody>
      </p:sp>
      <p:sp>
        <p:nvSpPr>
          <p:cNvPr id="16" name="Left-Right Arrow 15"/>
          <p:cNvSpPr/>
          <p:nvPr/>
        </p:nvSpPr>
        <p:spPr>
          <a:xfrm rot="17090660">
            <a:off x="4545807" y="3666332"/>
            <a:ext cx="928688" cy="14287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7" name="Left-Right Arrow 16"/>
          <p:cNvSpPr/>
          <p:nvPr/>
        </p:nvSpPr>
        <p:spPr>
          <a:xfrm rot="17288802">
            <a:off x="5716588" y="3549651"/>
            <a:ext cx="1135063" cy="176212"/>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8" name="Left-Right Arrow 17"/>
          <p:cNvSpPr/>
          <p:nvPr/>
        </p:nvSpPr>
        <p:spPr>
          <a:xfrm rot="15433142">
            <a:off x="7389814" y="3556001"/>
            <a:ext cx="1133475" cy="17462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Tree>
    <p:extLst>
      <p:ext uri="{BB962C8B-B14F-4D97-AF65-F5344CB8AC3E}">
        <p14:creationId xmlns:p14="http://schemas.microsoft.com/office/powerpoint/2010/main" val="384509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概率图模型</a:t>
            </a:r>
            <a:endParaRPr lang="zh-CN" altLang="en-US" dirty="0"/>
          </a:p>
        </p:txBody>
      </p:sp>
      <p:sp>
        <p:nvSpPr>
          <p:cNvPr id="3" name="内容占位符 2"/>
          <p:cNvSpPr>
            <a:spLocks noGrp="1"/>
          </p:cNvSpPr>
          <p:nvPr>
            <p:ph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每个节点</a:t>
            </a:r>
            <a:r>
              <a:rPr lang="zh-CN" altLang="en-US" dirty="0"/>
              <a:t>都对应一个随机变量，可以是观察变量，隐变量或是未知参数等；</a:t>
            </a:r>
            <a:endParaRPr lang="en-US" altLang="zh-CN" dirty="0"/>
          </a:p>
          <a:p>
            <a:r>
              <a:rPr lang="zh-CN" altLang="en-US" dirty="0">
                <a:solidFill>
                  <a:srgbClr val="FF0000"/>
                </a:solidFill>
              </a:rPr>
              <a:t>每个连接</a:t>
            </a:r>
            <a:r>
              <a:rPr lang="zh-CN" altLang="en-US" dirty="0"/>
              <a:t>表示两个随机变量之间具有依赖关系。</a:t>
            </a:r>
          </a:p>
        </p:txBody>
      </p:sp>
      <p:pic>
        <p:nvPicPr>
          <p:cNvPr id="4" name="图片 3" descr="屏幕剪辑">
            <a:extLst>
              <a:ext uri="{FF2B5EF4-FFF2-40B4-BE49-F238E27FC236}">
                <a16:creationId xmlns:a16="http://schemas.microsoft.com/office/drawing/2014/main" id="{422BDB92-554C-4B18-9ABD-49B7D1C06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728749"/>
            <a:ext cx="5419004" cy="1852651"/>
          </a:xfrm>
          <a:prstGeom prst="rect">
            <a:avLst/>
          </a:prstGeom>
        </p:spPr>
      </p:pic>
    </p:spTree>
    <p:extLst>
      <p:ext uri="{BB962C8B-B14F-4D97-AF65-F5344CB8AC3E}">
        <p14:creationId xmlns:p14="http://schemas.microsoft.com/office/powerpoint/2010/main" val="7621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zh-CN" altLang="en-US" sz="3400" dirty="0"/>
              <a:t>有向图和无向图的转换</a:t>
            </a:r>
            <a:endParaRPr lang="en-GB" altLang="zh-CN" dirty="0"/>
          </a:p>
        </p:txBody>
      </p:sp>
      <p:pic>
        <p:nvPicPr>
          <p:cNvPr id="64516" name="Picture 2" descr="Figure8.33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76" y="2074863"/>
            <a:ext cx="2944813"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Figure8.33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2074863"/>
            <a:ext cx="29448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8638" y="5076825"/>
            <a:ext cx="60436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5810250" y="3429000"/>
            <a:ext cx="642938" cy="1588"/>
          </a:xfrm>
          <a:prstGeom prst="straightConnector1">
            <a:avLst/>
          </a:prstGeom>
          <a:ln w="635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79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dirty="0"/>
              <a:t>道德图（</a:t>
            </a:r>
            <a:r>
              <a:rPr lang="en-US" altLang="zh-CN" dirty="0"/>
              <a:t>Moral Graph </a:t>
            </a:r>
            <a:r>
              <a:rPr lang="zh-CN" altLang="en-US" dirty="0"/>
              <a:t>）</a:t>
            </a:r>
          </a:p>
        </p:txBody>
      </p:sp>
      <p:sp>
        <p:nvSpPr>
          <p:cNvPr id="65539" name="内容占位符 2"/>
          <p:cNvSpPr>
            <a:spLocks noGrp="1"/>
          </p:cNvSpPr>
          <p:nvPr>
            <p:ph idx="1"/>
          </p:nvPr>
        </p:nvSpPr>
        <p:spPr/>
        <p:txBody>
          <a:bodyPr/>
          <a:lstStyle/>
          <a:p>
            <a:pPr eaLnBrk="1" hangingPunct="1"/>
            <a:r>
              <a:rPr lang="en-US" altLang="zh-CN"/>
              <a:t>A moral graph of a directed acyclic graph G is an undirected graph in which each node of the original G is now connected to its Markov blanket. </a:t>
            </a:r>
            <a:endParaRPr lang="zh-CN" altLang="en-US"/>
          </a:p>
        </p:txBody>
      </p:sp>
      <p:pic>
        <p:nvPicPr>
          <p:cNvPr id="65540" name="Picture 2" descr="https://upload.wikimedia.org/wikipedia/commons/thumb/3/3d/MoralGraph-DAG1.png/200px-MoralGraph-DA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13" y="2925762"/>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4" descr="https://upload.wikimedia.org/wikipedia/commons/thumb/8/80/Moralized_graph1.png/200px-Moralized_graph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971800"/>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98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7587" name="Picture 2" descr="Figure8.3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1326" y="1928814"/>
            <a:ext cx="3681413"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59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8611" name="Picture 2" descr="Figure8.35.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3963" y="1714501"/>
            <a:ext cx="32242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3" descr="Figure8.36.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7588" y="1479550"/>
            <a:ext cx="230981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1" descr="TP_tmp.png"/>
          <p:cNvPicPr>
            <a:picLocks noChangeAspect="1"/>
          </p:cNvPicPr>
          <p:nvPr>
            <p:custDataLst>
              <p:tags r:id="rId1"/>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3925" y="4291014"/>
            <a:ext cx="11938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4" descr="TP_tmp.png"/>
          <p:cNvPicPr>
            <a:picLocks noChangeAspect="1"/>
          </p:cNvPicPr>
          <p:nvPr>
            <p:custDataLst>
              <p:tags r:id="rId2"/>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9325" y="4791075"/>
            <a:ext cx="12446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6" descr="TP_tmp.png"/>
          <p:cNvPicPr>
            <a:picLocks noChangeAspect="1"/>
          </p:cNvPicPr>
          <p:nvPr>
            <p:custDataLst>
              <p:tags r:id="rId3"/>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4488" y="4291014"/>
            <a:ext cx="1143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9" descr="TP_tmp.png"/>
          <p:cNvPicPr>
            <a:picLocks noChangeAspect="1"/>
          </p:cNvPicPr>
          <p:nvPr>
            <p:custDataLst>
              <p:tags r:id="rId4"/>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8575" y="4795839"/>
            <a:ext cx="17541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0" descr="TP_tmp.png"/>
          <p:cNvPicPr>
            <a:picLocks noChangeAspect="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2701" y="5291139"/>
            <a:ext cx="17573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1026" name="Ink 24"/>
              <p14:cNvContentPartPr>
                <a14:cpLocks xmlns:a14="http://schemas.microsoft.com/office/drawing/2010/main" noRot="1" noChangeAspect="1" noEditPoints="1" noChangeArrowheads="1" noChangeShapeType="1"/>
              </p14:cNvContentPartPr>
              <p14:nvPr/>
            </p14:nvContentPartPr>
            <p14:xfrm>
              <a:off x="8328025" y="3573463"/>
              <a:ext cx="19050" cy="23812"/>
            </p14:xfrm>
          </p:contentPart>
        </mc:Choice>
        <mc:Fallback xmlns="">
          <p:pic>
            <p:nvPicPr>
              <p:cNvPr id="1026" name="Ink 24"/>
              <p:cNvPicPr>
                <a:picLocks noRot="1" noChangeAspect="1" noEditPoints="1" noChangeArrowheads="1" noChangeShapeType="1"/>
              </p:cNvPicPr>
              <p:nvPr/>
            </p:nvPicPr>
            <p:blipFill>
              <a:blip r:embed="rId17"/>
              <a:stretch>
                <a:fillRect/>
              </a:stretch>
            </p:blipFill>
            <p:spPr>
              <a:xfrm>
                <a:off x="8321555" y="3566969"/>
                <a:ext cx="31271" cy="36079"/>
              </a:xfrm>
              <a:prstGeom prst="rect">
                <a:avLst/>
              </a:prstGeom>
            </p:spPr>
          </p:pic>
        </mc:Fallback>
      </mc:AlternateContent>
    </p:spTree>
    <p:extLst>
      <p:ext uri="{BB962C8B-B14F-4D97-AF65-F5344CB8AC3E}">
        <p14:creationId xmlns:p14="http://schemas.microsoft.com/office/powerpoint/2010/main" val="303217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a:t>学习</a:t>
            </a:r>
            <a:endParaRPr lang="zh-CN" altLang="en-US" dirty="0"/>
          </a:p>
        </p:txBody>
      </p:sp>
    </p:spTree>
    <p:extLst>
      <p:ext uri="{BB962C8B-B14F-4D97-AF65-F5344CB8AC3E}">
        <p14:creationId xmlns:p14="http://schemas.microsoft.com/office/powerpoint/2010/main" val="342613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有向图模型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在贝叶斯网络中，所有变量</a:t>
                </a:r>
                <a14:m>
                  <m:oMath xmlns:m="http://schemas.openxmlformats.org/officeDocument/2006/math">
                    <m:r>
                      <a:rPr lang="en-US" altLang="zh-CN" i="1" dirty="0" smtClean="0">
                        <a:latin typeface="Cambria Math" panose="02040503050406030204" pitchFamily="18" charset="0"/>
                      </a:rPr>
                      <m:t>𝑥</m:t>
                    </m:r>
                  </m:oMath>
                </a14:m>
                <a:r>
                  <a:rPr lang="zh-CN" altLang="en-US" dirty="0"/>
                  <a:t>的联合概率分布可以分解为每个随机变量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𝑘</m:t>
                        </m:r>
                      </m:sub>
                    </m:sSub>
                  </m:oMath>
                </a14:m>
                <a:r>
                  <a:rPr lang="zh-CN" altLang="en-US" dirty="0"/>
                  <a:t>的局部条件概率的连乘形式。</a:t>
                </a:r>
                <a:endParaRPr lang="en-US" altLang="zh-CN" dirty="0"/>
              </a:p>
              <a:p>
                <a:r>
                  <a:rPr lang="zh-CN" altLang="en-US" dirty="0"/>
                  <a:t>假设每个局部条件概率</a:t>
                </a:r>
                <a14:m>
                  <m:oMath xmlns:m="http://schemas.openxmlformats.org/officeDocument/2006/math">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err="1" smtClean="0">
                            <a:latin typeface="Cambria Math" panose="02040503050406030204" pitchFamily="18" charset="0"/>
                          </a:rPr>
                          <m:t>𝑥</m:t>
                        </m:r>
                      </m:e>
                      <m:sub>
                        <m:r>
                          <a:rPr lang="en-US" altLang="zh-CN" dirty="0" err="1" smtClean="0">
                            <a:latin typeface="Cambria Math" panose="02040503050406030204" pitchFamily="18" charset="0"/>
                          </a:rPr>
                          <m:t>𝑘</m:t>
                        </m:r>
                      </m:sub>
                    </m:sSub>
                    <m:r>
                      <a:rPr lang="en-US" altLang="zh-CN"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𝜋</m:t>
                            </m:r>
                          </m:e>
                          <m:sub>
                            <m:r>
                              <a:rPr lang="en-US" altLang="zh-CN" dirty="0" smtClean="0">
                                <a:latin typeface="Cambria Math" panose="02040503050406030204" pitchFamily="18" charset="0"/>
                              </a:rPr>
                              <m:t>𝑘</m:t>
                            </m:r>
                          </m:sub>
                        </m:sSub>
                      </m:sub>
                    </m:sSub>
                    <m:r>
                      <a:rPr lang="en-US" altLang="zh-CN" dirty="0" smtClean="0">
                        <a:latin typeface="Cambria Math" panose="02040503050406030204" pitchFamily="18" charset="0"/>
                      </a:rPr>
                      <m:t>)</m:t>
                    </m:r>
                  </m:oMath>
                </a14:m>
                <a:r>
                  <a:rPr lang="zh-CN" altLang="en-US" dirty="0"/>
                  <a:t>的参数为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dirty="0" smtClean="0">
                            <a:latin typeface="Cambria Math" panose="02040503050406030204" pitchFamily="18" charset="0"/>
                          </a:rPr>
                          <m:t>𝜃</m:t>
                        </m:r>
                      </m:e>
                      <m:sub>
                        <m:r>
                          <a:rPr lang="en-US" altLang="zh-CN" dirty="0" err="1" smtClean="0">
                            <a:latin typeface="Cambria Math" panose="02040503050406030204" pitchFamily="18" charset="0"/>
                          </a:rPr>
                          <m:t>𝑘</m:t>
                        </m:r>
                      </m:sub>
                    </m:sSub>
                  </m:oMath>
                </a14:m>
                <a:r>
                  <a:rPr lang="zh-CN" altLang="en-US" dirty="0"/>
                  <a:t>，则对数似然函数为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分别最大化每个变量的条件似然来估计其参数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389" t="-96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20DC5D5-31E2-4836-9E20-26D614182C78}"/>
              </a:ext>
            </a:extLst>
          </p:cNvPr>
          <p:cNvPicPr>
            <a:picLocks noChangeAspect="1"/>
          </p:cNvPicPr>
          <p:nvPr/>
        </p:nvPicPr>
        <p:blipFill>
          <a:blip r:embed="rId5"/>
          <a:stretch>
            <a:fillRect/>
          </a:stretch>
        </p:blipFill>
        <p:spPr>
          <a:xfrm>
            <a:off x="3352800" y="2667000"/>
            <a:ext cx="4865227" cy="1857380"/>
          </a:xfrm>
          <a:prstGeom prst="rect">
            <a:avLst/>
          </a:prstGeom>
        </p:spPr>
      </p:pic>
      <p:pic>
        <p:nvPicPr>
          <p:cNvPr id="8" name="图片 7">
            <a:extLst>
              <a:ext uri="{FF2B5EF4-FFF2-40B4-BE49-F238E27FC236}">
                <a16:creationId xmlns:a16="http://schemas.microsoft.com/office/drawing/2014/main" id="{933C64F2-5AFE-4768-BE0C-BA753F4CC626}"/>
              </a:ext>
            </a:extLst>
          </p:cNvPr>
          <p:cNvPicPr>
            <a:picLocks noChangeAspect="1"/>
          </p:cNvPicPr>
          <p:nvPr/>
        </p:nvPicPr>
        <p:blipFill>
          <a:blip r:embed="rId6"/>
          <a:stretch>
            <a:fillRect/>
          </a:stretch>
        </p:blipFill>
        <p:spPr>
          <a:xfrm>
            <a:off x="3505200" y="5148803"/>
            <a:ext cx="4258112" cy="956183"/>
          </a:xfrm>
          <a:prstGeom prst="rect">
            <a:avLst/>
          </a:prstGeom>
        </p:spPr>
      </p:pic>
    </p:spTree>
    <p:extLst>
      <p:ext uri="{BB962C8B-B14F-4D97-AF65-F5344CB8AC3E}">
        <p14:creationId xmlns:p14="http://schemas.microsoft.com/office/powerpoint/2010/main" val="59193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A4631-CF4C-4804-8633-F2FA41B04C2B}"/>
              </a:ext>
            </a:extLst>
          </p:cNvPr>
          <p:cNvSpPr>
            <a:spLocks noGrp="1"/>
          </p:cNvSpPr>
          <p:nvPr>
            <p:ph type="title"/>
          </p:nvPr>
        </p:nvSpPr>
        <p:spPr/>
        <p:txBody>
          <a:bodyPr/>
          <a:lstStyle/>
          <a:p>
            <a:r>
              <a:rPr lang="zh-CN" altLang="en-US" dirty="0"/>
              <a:t>无向图模型</a:t>
            </a:r>
          </a:p>
        </p:txBody>
      </p:sp>
      <p:sp>
        <p:nvSpPr>
          <p:cNvPr id="3" name="内容占位符 2">
            <a:extLst>
              <a:ext uri="{FF2B5EF4-FFF2-40B4-BE49-F238E27FC236}">
                <a16:creationId xmlns:a16="http://schemas.microsoft.com/office/drawing/2014/main" id="{BE20DB64-AE06-4CE4-B9D3-FC68A7F47205}"/>
              </a:ext>
            </a:extLst>
          </p:cNvPr>
          <p:cNvSpPr>
            <a:spLocks noGrp="1"/>
          </p:cNvSpPr>
          <p:nvPr>
            <p:ph idx="1"/>
          </p:nvPr>
        </p:nvSpPr>
        <p:spPr/>
        <p:txBody>
          <a:bodyPr/>
          <a:lstStyle/>
          <a:p>
            <a:r>
              <a:rPr lang="zh-CN" altLang="en-US" dirty="0"/>
              <a:t>以对数线性模型为例，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偏导数</a:t>
            </a:r>
          </a:p>
        </p:txBody>
      </p:sp>
      <p:pic>
        <p:nvPicPr>
          <p:cNvPr id="11" name="图片 10">
            <a:extLst>
              <a:ext uri="{FF2B5EF4-FFF2-40B4-BE49-F238E27FC236}">
                <a16:creationId xmlns:a16="http://schemas.microsoft.com/office/drawing/2014/main" id="{7A683901-E605-4632-BF0B-AFF69FA782DA}"/>
              </a:ext>
            </a:extLst>
          </p:cNvPr>
          <p:cNvPicPr>
            <a:picLocks noChangeAspect="1"/>
          </p:cNvPicPr>
          <p:nvPr/>
        </p:nvPicPr>
        <p:blipFill>
          <a:blip r:embed="rId2"/>
          <a:stretch>
            <a:fillRect/>
          </a:stretch>
        </p:blipFill>
        <p:spPr>
          <a:xfrm>
            <a:off x="3916613" y="1219200"/>
            <a:ext cx="3288983" cy="772868"/>
          </a:xfrm>
          <a:prstGeom prst="rect">
            <a:avLst/>
          </a:prstGeom>
        </p:spPr>
      </p:pic>
      <p:pic>
        <p:nvPicPr>
          <p:cNvPr id="13" name="图片 12">
            <a:extLst>
              <a:ext uri="{FF2B5EF4-FFF2-40B4-BE49-F238E27FC236}">
                <a16:creationId xmlns:a16="http://schemas.microsoft.com/office/drawing/2014/main" id="{04C2A769-A356-408E-A8AB-E6E94FFA05D9}"/>
              </a:ext>
            </a:extLst>
          </p:cNvPr>
          <p:cNvPicPr>
            <a:picLocks noChangeAspect="1"/>
          </p:cNvPicPr>
          <p:nvPr/>
        </p:nvPicPr>
        <p:blipFill>
          <a:blip r:embed="rId3"/>
          <a:stretch>
            <a:fillRect/>
          </a:stretch>
        </p:blipFill>
        <p:spPr>
          <a:xfrm>
            <a:off x="3766324" y="2094895"/>
            <a:ext cx="5072876" cy="1866949"/>
          </a:xfrm>
          <a:prstGeom prst="rect">
            <a:avLst/>
          </a:prstGeom>
        </p:spPr>
      </p:pic>
      <p:pic>
        <p:nvPicPr>
          <p:cNvPr id="17" name="图片 16">
            <a:extLst>
              <a:ext uri="{FF2B5EF4-FFF2-40B4-BE49-F238E27FC236}">
                <a16:creationId xmlns:a16="http://schemas.microsoft.com/office/drawing/2014/main" id="{647989E2-CA87-4F96-8338-F6FB12D1D9AB}"/>
              </a:ext>
            </a:extLst>
          </p:cNvPr>
          <p:cNvPicPr>
            <a:picLocks noChangeAspect="1"/>
          </p:cNvPicPr>
          <p:nvPr/>
        </p:nvPicPr>
        <p:blipFill>
          <a:blip r:embed="rId4"/>
          <a:stretch>
            <a:fillRect/>
          </a:stretch>
        </p:blipFill>
        <p:spPr>
          <a:xfrm>
            <a:off x="3352800" y="4648200"/>
            <a:ext cx="4876800" cy="1545996"/>
          </a:xfrm>
          <a:prstGeom prst="rect">
            <a:avLst/>
          </a:prstGeom>
        </p:spPr>
      </p:pic>
    </p:spTree>
    <p:extLst>
      <p:ext uri="{BB962C8B-B14F-4D97-AF65-F5344CB8AC3E}">
        <p14:creationId xmlns:p14="http://schemas.microsoft.com/office/powerpoint/2010/main" val="14688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dirty="0"/>
              <a:t>含隐变量的参数估计</a:t>
            </a:r>
          </a:p>
        </p:txBody>
      </p:sp>
    </p:spTree>
    <p:extLst>
      <p:ext uri="{BB962C8B-B14F-4D97-AF65-F5344CB8AC3E}">
        <p14:creationId xmlns:p14="http://schemas.microsoft.com/office/powerpoint/2010/main" val="418402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含隐变量的参数学习</a:t>
            </a:r>
          </a:p>
        </p:txBody>
      </p:sp>
      <p:sp>
        <p:nvSpPr>
          <p:cNvPr id="3" name="内容占位符 2"/>
          <p:cNvSpPr>
            <a:spLocks noGrp="1"/>
          </p:cNvSpPr>
          <p:nvPr>
            <p:ph idx="1"/>
          </p:nvPr>
        </p:nvSpPr>
        <p:spPr/>
        <p:txBody>
          <a:bodyPr/>
          <a:lstStyle/>
          <a:p>
            <a:r>
              <a:rPr lang="zh-CN" altLang="en-US" dirty="0"/>
              <a:t>隐变量即变量是不可观测的</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r>
              <a:rPr lang="zh-CN" altLang="en-US" dirty="0"/>
              <a:t>边际似然函数（ </a:t>
            </a:r>
            <a:r>
              <a:rPr lang="en-US" altLang="zh-CN" dirty="0"/>
              <a:t>Marginal Likelihood </a:t>
            </a:r>
            <a:r>
              <a:rPr lang="zh-CN" altLang="en-US" dirty="0"/>
              <a:t>）</a:t>
            </a:r>
            <a:endParaRPr lang="en-US" altLang="zh-CN" dirty="0"/>
          </a:p>
          <a:p>
            <a:pPr lvl="1"/>
            <a:endParaRPr lang="en-US" altLang="zh-CN" dirty="0"/>
          </a:p>
          <a:p>
            <a:pPr lvl="1"/>
            <a:endParaRPr lang="en-US" altLang="zh-CN" dirty="0"/>
          </a:p>
          <a:p>
            <a:pPr lvl="1"/>
            <a:endParaRPr lang="en-US" altLang="zh-CN" dirty="0"/>
          </a:p>
          <a:p>
            <a:pPr lvl="1"/>
            <a:r>
              <a:rPr lang="zh-CN" altLang="en-US" dirty="0"/>
              <a:t>需要用</a:t>
            </a:r>
            <a:r>
              <a:rPr lang="en-US" altLang="zh-CN" dirty="0"/>
              <a:t>EM</a:t>
            </a:r>
            <a:r>
              <a:rPr lang="zh-CN" altLang="en-US" dirty="0"/>
              <a:t>算法进行参数估计</a:t>
            </a:r>
          </a:p>
        </p:txBody>
      </p:sp>
      <p:pic>
        <p:nvPicPr>
          <p:cNvPr id="6" name="图片 5">
            <a:extLst>
              <a:ext uri="{FF2B5EF4-FFF2-40B4-BE49-F238E27FC236}">
                <a16:creationId xmlns:a16="http://schemas.microsoft.com/office/drawing/2014/main" id="{91B83534-F20C-4026-A923-B1774050B1C6}"/>
              </a:ext>
            </a:extLst>
          </p:cNvPr>
          <p:cNvPicPr>
            <a:picLocks noChangeAspect="1"/>
          </p:cNvPicPr>
          <p:nvPr/>
        </p:nvPicPr>
        <p:blipFill>
          <a:blip r:embed="rId2"/>
          <a:stretch>
            <a:fillRect/>
          </a:stretch>
        </p:blipFill>
        <p:spPr>
          <a:xfrm>
            <a:off x="5410200" y="1101634"/>
            <a:ext cx="1595449" cy="1981214"/>
          </a:xfrm>
          <a:prstGeom prst="rect">
            <a:avLst/>
          </a:prstGeom>
        </p:spPr>
      </p:pic>
      <p:pic>
        <p:nvPicPr>
          <p:cNvPr id="8" name="图片 7">
            <a:extLst>
              <a:ext uri="{FF2B5EF4-FFF2-40B4-BE49-F238E27FC236}">
                <a16:creationId xmlns:a16="http://schemas.microsoft.com/office/drawing/2014/main" id="{1600975B-9CCD-4918-B8C3-0C9E9F7E97A5}"/>
              </a:ext>
            </a:extLst>
          </p:cNvPr>
          <p:cNvPicPr>
            <a:picLocks noChangeAspect="1"/>
          </p:cNvPicPr>
          <p:nvPr/>
        </p:nvPicPr>
        <p:blipFill>
          <a:blip r:embed="rId3"/>
          <a:stretch>
            <a:fillRect/>
          </a:stretch>
        </p:blipFill>
        <p:spPr>
          <a:xfrm>
            <a:off x="3962400" y="3886200"/>
            <a:ext cx="2753602" cy="973920"/>
          </a:xfrm>
          <a:prstGeom prst="rect">
            <a:avLst/>
          </a:prstGeom>
        </p:spPr>
      </p:pic>
    </p:spTree>
    <p:extLst>
      <p:ext uri="{BB962C8B-B14F-4D97-AF65-F5344CB8AC3E}">
        <p14:creationId xmlns:p14="http://schemas.microsoft.com/office/powerpoint/2010/main" val="67603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259723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r>
              <a:rPr lang="en-GB" altLang="zh-CN" dirty="0"/>
              <a:t> Inference </a:t>
            </a:r>
            <a:r>
              <a:rPr lang="zh-CN" altLang="en-US" dirty="0"/>
              <a:t>）</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学习（</a:t>
            </a:r>
            <a:r>
              <a:rPr lang="en-US" altLang="zh-CN" dirty="0"/>
              <a:t>Learning</a:t>
            </a:r>
            <a:r>
              <a:rPr lang="zh-CN" altLang="en-US" dirty="0"/>
              <a:t>）</a:t>
            </a:r>
            <a:endParaRPr lang="en-US" altLang="zh-CN" dirty="0"/>
          </a:p>
          <a:p>
            <a:pPr lvl="1"/>
            <a:r>
              <a:rPr lang="zh-CN" altLang="en-US" dirty="0"/>
              <a:t>参数学习：给定一组训练样本，求解模型参数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034143"/>
            <a:ext cx="5934541" cy="2028903"/>
          </a:xfrm>
          <a:prstGeom prst="rect">
            <a:avLst/>
          </a:prstGeom>
        </p:spPr>
      </p:pic>
    </p:spTree>
    <p:extLst>
      <p:ext uri="{BB962C8B-B14F-4D97-AF65-F5344CB8AC3E}">
        <p14:creationId xmlns:p14="http://schemas.microsoft.com/office/powerpoint/2010/main" val="35920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61472-34F2-41D3-A424-C925FF35BBB0}"/>
              </a:ext>
            </a:extLst>
          </p:cNvPr>
          <p:cNvSpPr>
            <a:spLocks noGrp="1"/>
          </p:cNvSpPr>
          <p:nvPr>
            <p:ph type="title"/>
          </p:nvPr>
        </p:nvSpPr>
        <p:spPr/>
        <p:txBody>
          <a:bodyPr/>
          <a:lstStyle/>
          <a:p>
            <a:r>
              <a:rPr lang="zh-CN" altLang="en-US" dirty="0"/>
              <a:t>一个简单的解法：</a:t>
            </a:r>
            <a:r>
              <a:rPr lang="en-US" altLang="zh-CN" dirty="0"/>
              <a:t>K-means</a:t>
            </a:r>
            <a:endParaRPr lang="zh-CN" altLang="en-US" dirty="0"/>
          </a:p>
        </p:txBody>
      </p:sp>
      <p:pic>
        <p:nvPicPr>
          <p:cNvPr id="9" name="内容占位符 8">
            <a:extLst>
              <a:ext uri="{FF2B5EF4-FFF2-40B4-BE49-F238E27FC236}">
                <a16:creationId xmlns:a16="http://schemas.microsoft.com/office/drawing/2014/main" id="{7BED7884-45E1-4500-BCD9-BEFC67D862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8443" y="1350110"/>
            <a:ext cx="10875113" cy="4495918"/>
          </a:xfrm>
        </p:spPr>
      </p:pic>
    </p:spTree>
    <p:extLst>
      <p:ext uri="{BB962C8B-B14F-4D97-AF65-F5344CB8AC3E}">
        <p14:creationId xmlns:p14="http://schemas.microsoft.com/office/powerpoint/2010/main" val="3188768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F12F5-57AE-473B-B2E7-5B7B8DE6C85C}"/>
              </a:ext>
            </a:extLst>
          </p:cNvPr>
          <p:cNvSpPr>
            <a:spLocks noGrp="1"/>
          </p:cNvSpPr>
          <p:nvPr>
            <p:ph type="title"/>
          </p:nvPr>
        </p:nvSpPr>
        <p:spPr/>
        <p:txBody>
          <a:bodyPr/>
          <a:lstStyle/>
          <a:p>
            <a:r>
              <a:rPr lang="en-US" altLang="zh-CN" dirty="0"/>
              <a:t>K-means</a:t>
            </a:r>
            <a:r>
              <a:rPr lang="zh-CN" altLang="en-US" dirty="0"/>
              <a:t>算法</a:t>
            </a:r>
          </a:p>
        </p:txBody>
      </p:sp>
      <p:sp>
        <p:nvSpPr>
          <p:cNvPr id="4" name="内容占位符 3">
            <a:extLst>
              <a:ext uri="{FF2B5EF4-FFF2-40B4-BE49-F238E27FC236}">
                <a16:creationId xmlns:a16="http://schemas.microsoft.com/office/drawing/2014/main" id="{FA9D4533-9188-4902-9E08-EF1A132C1EBB}"/>
              </a:ext>
            </a:extLst>
          </p:cNvPr>
          <p:cNvSpPr>
            <a:spLocks noGrp="1"/>
          </p:cNvSpPr>
          <p:nvPr>
            <p:ph idx="1"/>
          </p:nvPr>
        </p:nvSpPr>
        <p:spPr/>
        <p:txBody>
          <a:bodyPr/>
          <a:lstStyle/>
          <a:p>
            <a:r>
              <a:rPr lang="zh-CN" altLang="en-US" dirty="0"/>
              <a:t>初始化中心点</a:t>
            </a:r>
            <a:r>
              <a:rPr lang="en-US" altLang="zh-CN" dirty="0"/>
              <a:t> </a:t>
            </a:r>
            <a:r>
              <a:rPr lang="en-US" altLang="zh-CN" i="1" dirty="0"/>
              <a:t>m</a:t>
            </a:r>
            <a:r>
              <a:rPr lang="en-US" altLang="zh-CN" baseline="-25000" dirty="0"/>
              <a:t>1</a:t>
            </a:r>
            <a:r>
              <a:rPr lang="en-US" altLang="zh-CN" baseline="30000" dirty="0"/>
              <a:t>(1)</a:t>
            </a:r>
            <a:r>
              <a:rPr lang="en-US" altLang="zh-CN" dirty="0"/>
              <a:t>,…,</a:t>
            </a:r>
            <a:r>
              <a:rPr lang="en-US" altLang="zh-CN" i="1" dirty="0" err="1"/>
              <a:t>m</a:t>
            </a:r>
            <a:r>
              <a:rPr lang="en-US" altLang="zh-CN" i="1" baseline="-25000" dirty="0" err="1"/>
              <a:t>k</a:t>
            </a:r>
            <a:r>
              <a:rPr lang="en-US" altLang="zh-CN" baseline="30000" dirty="0"/>
              <a:t>(1)</a:t>
            </a:r>
            <a:r>
              <a:rPr lang="en-US" altLang="zh-CN" dirty="0"/>
              <a:t> </a:t>
            </a:r>
          </a:p>
          <a:p>
            <a:r>
              <a:rPr lang="zh-CN" altLang="en-US" dirty="0"/>
              <a:t>迭代执行下面两步</a:t>
            </a:r>
            <a:endParaRPr lang="en-US" altLang="zh-CN" dirty="0"/>
          </a:p>
          <a:p>
            <a:pPr lvl="1"/>
            <a:r>
              <a:rPr lang="zh-CN" altLang="en-US" dirty="0"/>
              <a:t>分配步（</a:t>
            </a:r>
            <a:r>
              <a:rPr lang="en-US" altLang="zh-CN" b="1" dirty="0"/>
              <a:t> Assignment step </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更新步（</a:t>
            </a:r>
            <a:r>
              <a:rPr lang="en-US" altLang="zh-CN" dirty="0"/>
              <a:t>Update step</a:t>
            </a:r>
            <a:r>
              <a:rPr lang="zh-CN" altLang="en-US" dirty="0"/>
              <a:t>）</a:t>
            </a:r>
          </a:p>
        </p:txBody>
      </p:sp>
      <p:pic>
        <p:nvPicPr>
          <p:cNvPr id="6" name="图片 5">
            <a:extLst>
              <a:ext uri="{FF2B5EF4-FFF2-40B4-BE49-F238E27FC236}">
                <a16:creationId xmlns:a16="http://schemas.microsoft.com/office/drawing/2014/main" id="{C088BBAF-95F3-4276-9760-FC087A4E9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13" y="2888575"/>
            <a:ext cx="7211974" cy="544300"/>
          </a:xfrm>
          <a:prstGeom prst="rect">
            <a:avLst/>
          </a:prstGeom>
        </p:spPr>
      </p:pic>
      <p:pic>
        <p:nvPicPr>
          <p:cNvPr id="8" name="图片 7">
            <a:extLst>
              <a:ext uri="{FF2B5EF4-FFF2-40B4-BE49-F238E27FC236}">
                <a16:creationId xmlns:a16="http://schemas.microsoft.com/office/drawing/2014/main" id="{4A04A10A-9034-4F2C-B8E5-311035254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590608"/>
            <a:ext cx="3222256" cy="1023284"/>
          </a:xfrm>
          <a:prstGeom prst="rect">
            <a:avLst/>
          </a:prstGeom>
        </p:spPr>
      </p:pic>
    </p:spTree>
    <p:extLst>
      <p:ext uri="{BB962C8B-B14F-4D97-AF65-F5344CB8AC3E}">
        <p14:creationId xmlns:p14="http://schemas.microsoft.com/office/powerpoint/2010/main" val="2816644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5C6E7-887B-4B7E-BB59-D1EFF1B5559A}"/>
              </a:ext>
            </a:extLst>
          </p:cNvPr>
          <p:cNvSpPr>
            <a:spLocks noGrp="1"/>
          </p:cNvSpPr>
          <p:nvPr>
            <p:ph type="title"/>
          </p:nvPr>
        </p:nvSpPr>
        <p:spPr/>
        <p:txBody>
          <a:bodyPr/>
          <a:lstStyle/>
          <a:p>
            <a:r>
              <a:rPr lang="en-US" altLang="zh-CN" dirty="0"/>
              <a:t>K-means</a:t>
            </a:r>
            <a:r>
              <a:rPr lang="zh-CN" altLang="en-US" dirty="0"/>
              <a:t>算法</a:t>
            </a:r>
          </a:p>
        </p:txBody>
      </p:sp>
      <p:pic>
        <p:nvPicPr>
          <p:cNvPr id="4098" name="Picture 2" descr="https://upload.wikimedia.org/wikipedia/commons/thumb/e/ea/K-means_convergence.gif/220px-K-means_convergence.gif">
            <a:extLst>
              <a:ext uri="{FF2B5EF4-FFF2-40B4-BE49-F238E27FC236}">
                <a16:creationId xmlns:a16="http://schemas.microsoft.com/office/drawing/2014/main" id="{60E03405-8BDD-4821-A263-5F77926AAE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286001"/>
            <a:ext cx="3409950" cy="331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3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a:t>
            </a:r>
            <a:r>
              <a:rPr lang="en-US" altLang="zh-CN" dirty="0"/>
              <a:t>Expectation-Maximum</a:t>
            </a:r>
            <a:r>
              <a:rPr lang="zh-CN" altLang="en-US" dirty="0"/>
              <a:t>，</a:t>
            </a:r>
            <a:r>
              <a:rPr lang="en-US" altLang="zh-CN" dirty="0"/>
              <a:t>EM </a:t>
            </a:r>
            <a:r>
              <a:rPr lang="zh-CN" altLang="en-US" dirty="0"/>
              <a:t>）算法</a:t>
            </a:r>
          </a:p>
        </p:txBody>
      </p:sp>
      <p:sp>
        <p:nvSpPr>
          <p:cNvPr id="3" name="内容占位符 2"/>
          <p:cNvSpPr>
            <a:spLocks noGrp="1"/>
          </p:cNvSpPr>
          <p:nvPr>
            <p:ph idx="1"/>
          </p:nvPr>
        </p:nvSpPr>
        <p:spPr/>
        <p:txBody>
          <a:bodyPr/>
          <a:lstStyle/>
          <a:p>
            <a:r>
              <a:rPr lang="zh-CN" altLang="en-US" dirty="0"/>
              <a:t>假设有一组变量，有部分变量是是不可观测的，如何进行参数估计呢？</a:t>
            </a:r>
            <a:endParaRPr lang="en-US" altLang="zh-CN" dirty="0"/>
          </a:p>
          <a:p>
            <a:pPr lvl="1"/>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724177"/>
            <a:ext cx="2267266" cy="2591162"/>
          </a:xfrm>
          <a:prstGeom prst="rect">
            <a:avLst/>
          </a:prstGeom>
        </p:spPr>
      </p:pic>
      <p:pic>
        <p:nvPicPr>
          <p:cNvPr id="5" name="图片 4">
            <a:extLst>
              <a:ext uri="{FF2B5EF4-FFF2-40B4-BE49-F238E27FC236}">
                <a16:creationId xmlns:a16="http://schemas.microsoft.com/office/drawing/2014/main" id="{151A30EE-6AA5-498F-A4B9-9F6D38A9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19784"/>
            <a:ext cx="4000605" cy="2095555"/>
          </a:xfrm>
          <a:prstGeom prst="rect">
            <a:avLst/>
          </a:prstGeom>
        </p:spPr>
      </p:pic>
      <p:sp>
        <p:nvSpPr>
          <p:cNvPr id="8" name="矩形 7">
            <a:extLst>
              <a:ext uri="{FF2B5EF4-FFF2-40B4-BE49-F238E27FC236}">
                <a16:creationId xmlns:a16="http://schemas.microsoft.com/office/drawing/2014/main" id="{AF7927A6-2AA8-49DA-A499-AC48A3EE00CB}"/>
              </a:ext>
            </a:extLst>
          </p:cNvPr>
          <p:cNvSpPr/>
          <p:nvPr/>
        </p:nvSpPr>
        <p:spPr>
          <a:xfrm>
            <a:off x="3581400" y="5391539"/>
            <a:ext cx="1107996" cy="369332"/>
          </a:xfrm>
          <a:prstGeom prst="rect">
            <a:avLst/>
          </a:prstGeom>
        </p:spPr>
        <p:txBody>
          <a:bodyPr wrap="none">
            <a:spAutoFit/>
          </a:bodyPr>
          <a:lstStyle/>
          <a:p>
            <a:r>
              <a:rPr lang="zh-CN" altLang="en-US" dirty="0">
                <a:solidFill>
                  <a:srgbClr val="FF0000"/>
                </a:solidFill>
              </a:rPr>
              <a:t>证据下界</a:t>
            </a:r>
          </a:p>
        </p:txBody>
      </p:sp>
      <p:sp>
        <p:nvSpPr>
          <p:cNvPr id="9" name="矩形 8">
            <a:extLst>
              <a:ext uri="{FF2B5EF4-FFF2-40B4-BE49-F238E27FC236}">
                <a16:creationId xmlns:a16="http://schemas.microsoft.com/office/drawing/2014/main" id="{992E6CEE-8D0A-4230-90C4-8F882402F66E}"/>
              </a:ext>
            </a:extLst>
          </p:cNvPr>
          <p:cNvSpPr/>
          <p:nvPr/>
        </p:nvSpPr>
        <p:spPr>
          <a:xfrm>
            <a:off x="1066800" y="2958918"/>
            <a:ext cx="2031325" cy="369332"/>
          </a:xfrm>
          <a:prstGeom prst="rect">
            <a:avLst/>
          </a:prstGeom>
        </p:spPr>
        <p:txBody>
          <a:bodyPr wrap="none">
            <a:spAutoFit/>
          </a:bodyPr>
          <a:lstStyle/>
          <a:p>
            <a:r>
              <a:rPr lang="zh-CN" altLang="en-US" dirty="0">
                <a:solidFill>
                  <a:srgbClr val="FF0000"/>
                </a:solidFill>
              </a:rPr>
              <a:t>对数边际似然函数</a:t>
            </a:r>
          </a:p>
        </p:txBody>
      </p:sp>
      <p:sp>
        <p:nvSpPr>
          <p:cNvPr id="10" name="矩形 9">
            <a:extLst>
              <a:ext uri="{FF2B5EF4-FFF2-40B4-BE49-F238E27FC236}">
                <a16:creationId xmlns:a16="http://schemas.microsoft.com/office/drawing/2014/main" id="{5B2191BA-84DA-41C2-8313-36AFE97C0DAF}"/>
              </a:ext>
            </a:extLst>
          </p:cNvPr>
          <p:cNvSpPr/>
          <p:nvPr/>
        </p:nvSpPr>
        <p:spPr>
          <a:xfrm>
            <a:off x="5829405" y="3733800"/>
            <a:ext cx="2082621" cy="369332"/>
          </a:xfrm>
          <a:prstGeom prst="rect">
            <a:avLst/>
          </a:prstGeom>
        </p:spPr>
        <p:txBody>
          <a:bodyPr wrap="none">
            <a:spAutoFit/>
          </a:bodyPr>
          <a:lstStyle/>
          <a:p>
            <a:r>
              <a:rPr lang="zh-CN" altLang="en-US" dirty="0">
                <a:solidFill>
                  <a:srgbClr val="FF0000"/>
                </a:solidFill>
              </a:rPr>
              <a:t>利用Jensen不等式</a:t>
            </a:r>
          </a:p>
        </p:txBody>
      </p:sp>
    </p:spTree>
    <p:extLst>
      <p:ext uri="{BB962C8B-B14F-4D97-AF65-F5344CB8AC3E}">
        <p14:creationId xmlns:p14="http://schemas.microsoft.com/office/powerpoint/2010/main" val="215841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38C65-E5CE-436D-B3DE-A9AF3EF9A12A}"/>
              </a:ext>
            </a:extLst>
          </p:cNvPr>
          <p:cNvSpPr>
            <a:spLocks noGrp="1"/>
          </p:cNvSpPr>
          <p:nvPr>
            <p:ph type="title"/>
          </p:nvPr>
        </p:nvSpPr>
        <p:spPr/>
        <p:txBody>
          <a:bodyPr/>
          <a:lstStyle/>
          <a:p>
            <a:r>
              <a:rPr lang="zh-CN" altLang="en-US" dirty="0"/>
              <a:t>另外一种推导</a:t>
            </a:r>
          </a:p>
        </p:txBody>
      </p:sp>
      <p:pic>
        <p:nvPicPr>
          <p:cNvPr id="8" name="图片 7">
            <a:extLst>
              <a:ext uri="{FF2B5EF4-FFF2-40B4-BE49-F238E27FC236}">
                <a16:creationId xmlns:a16="http://schemas.microsoft.com/office/drawing/2014/main" id="{57326F0C-BCB7-4FA5-972A-9A3705524E74}"/>
              </a:ext>
            </a:extLst>
          </p:cNvPr>
          <p:cNvPicPr>
            <a:picLocks noChangeAspect="1"/>
          </p:cNvPicPr>
          <p:nvPr/>
        </p:nvPicPr>
        <p:blipFill>
          <a:blip r:embed="rId3"/>
          <a:stretch>
            <a:fillRect/>
          </a:stretch>
        </p:blipFill>
        <p:spPr>
          <a:xfrm>
            <a:off x="2037586" y="1724010"/>
            <a:ext cx="7662134" cy="3409980"/>
          </a:xfrm>
          <a:prstGeom prst="rect">
            <a:avLst/>
          </a:prstGeom>
        </p:spPr>
      </p:pic>
    </p:spTree>
    <p:extLst>
      <p:ext uri="{BB962C8B-B14F-4D97-AF65-F5344CB8AC3E}">
        <p14:creationId xmlns:p14="http://schemas.microsoft.com/office/powerpoint/2010/main" val="2685365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cxnSp>
        <p:nvCxnSpPr>
          <p:cNvPr id="7" name="直接连接符 6"/>
          <p:cNvCxnSpPr/>
          <p:nvPr/>
        </p:nvCxnSpPr>
        <p:spPr>
          <a:xfrm>
            <a:off x="5823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2470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E46F3204-36D6-406D-A152-927B7B095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982" y="3058930"/>
            <a:ext cx="3672972" cy="609557"/>
          </a:xfrm>
          <a:prstGeom prst="rect">
            <a:avLst/>
          </a:prstGeom>
        </p:spPr>
      </p:pic>
      <p:pic>
        <p:nvPicPr>
          <p:cNvPr id="6" name="图片 5">
            <a:extLst>
              <a:ext uri="{FF2B5EF4-FFF2-40B4-BE49-F238E27FC236}">
                <a16:creationId xmlns:a16="http://schemas.microsoft.com/office/drawing/2014/main" id="{70A889BD-6796-41E2-8505-9AB00966A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495800"/>
            <a:ext cx="3750163" cy="533393"/>
          </a:xfrm>
          <a:prstGeom prst="rect">
            <a:avLst/>
          </a:prstGeom>
        </p:spPr>
      </p:pic>
      <p:pic>
        <p:nvPicPr>
          <p:cNvPr id="5" name="图片 4">
            <a:extLst>
              <a:ext uri="{FF2B5EF4-FFF2-40B4-BE49-F238E27FC236}">
                <a16:creationId xmlns:a16="http://schemas.microsoft.com/office/drawing/2014/main" id="{D6093A0B-4018-41F5-B03B-E0BBFADB973A}"/>
              </a:ext>
            </a:extLst>
          </p:cNvPr>
          <p:cNvPicPr>
            <a:picLocks noChangeAspect="1"/>
          </p:cNvPicPr>
          <p:nvPr/>
        </p:nvPicPr>
        <p:blipFill>
          <a:blip r:embed="rId5"/>
          <a:stretch>
            <a:fillRect/>
          </a:stretch>
        </p:blipFill>
        <p:spPr>
          <a:xfrm>
            <a:off x="2793843" y="1437010"/>
            <a:ext cx="6058878" cy="794607"/>
          </a:xfrm>
          <a:prstGeom prst="rect">
            <a:avLst/>
          </a:prstGeom>
        </p:spPr>
      </p:pic>
    </p:spTree>
    <p:extLst>
      <p:ext uri="{BB962C8B-B14F-4D97-AF65-F5344CB8AC3E}">
        <p14:creationId xmlns:p14="http://schemas.microsoft.com/office/powerpoint/2010/main" val="34631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252E9C1-F1D6-4B78-B93F-63E87B763A5A}"/>
              </a:ext>
            </a:extLst>
          </p:cNvPr>
          <p:cNvPicPr>
            <a:picLocks noChangeAspect="1"/>
          </p:cNvPicPr>
          <p:nvPr/>
        </p:nvPicPr>
        <p:blipFill>
          <a:blip r:embed="rId2"/>
          <a:stretch>
            <a:fillRect/>
          </a:stretch>
        </p:blipFill>
        <p:spPr>
          <a:xfrm>
            <a:off x="2255543" y="1495987"/>
            <a:ext cx="7117057" cy="581578"/>
          </a:xfrm>
          <a:prstGeom prst="rect">
            <a:avLst/>
          </a:prstGeom>
        </p:spPr>
      </p:pic>
      <p:sp>
        <p:nvSpPr>
          <p:cNvPr id="2" name="标题 1">
            <a:extLst>
              <a:ext uri="{FF2B5EF4-FFF2-40B4-BE49-F238E27FC236}">
                <a16:creationId xmlns:a16="http://schemas.microsoft.com/office/drawing/2014/main" id="{B35EDF4C-6823-4126-88AD-426A466696EF}"/>
              </a:ext>
            </a:extLst>
          </p:cNvPr>
          <p:cNvSpPr>
            <a:spLocks noGrp="1"/>
          </p:cNvSpPr>
          <p:nvPr>
            <p:ph type="title"/>
          </p:nvPr>
        </p:nvSpPr>
        <p:spPr/>
        <p:txBody>
          <a:bodyPr/>
          <a:lstStyle/>
          <a:p>
            <a:r>
              <a:rPr lang="zh-CN" altLang="en-US" dirty="0"/>
              <a:t>收敛性</a:t>
            </a:r>
          </a:p>
        </p:txBody>
      </p:sp>
      <p:sp>
        <p:nvSpPr>
          <p:cNvPr id="7" name="文本框 6">
            <a:extLst>
              <a:ext uri="{FF2B5EF4-FFF2-40B4-BE49-F238E27FC236}">
                <a16:creationId xmlns:a16="http://schemas.microsoft.com/office/drawing/2014/main" id="{599553E6-0976-4B84-8AA0-45CDA9A8E25D}"/>
              </a:ext>
            </a:extLst>
          </p:cNvPr>
          <p:cNvSpPr txBox="1"/>
          <p:nvPr/>
        </p:nvSpPr>
        <p:spPr>
          <a:xfrm>
            <a:off x="7620000" y="2177061"/>
            <a:ext cx="569387" cy="369332"/>
          </a:xfrm>
          <a:prstGeom prst="rect">
            <a:avLst/>
          </a:prstGeom>
          <a:noFill/>
        </p:spPr>
        <p:txBody>
          <a:bodyPr wrap="none" rtlCol="0">
            <a:spAutoFit/>
          </a:bodyPr>
          <a:lstStyle/>
          <a:p>
            <a:r>
              <a:rPr lang="en-US" altLang="zh-CN" dirty="0">
                <a:solidFill>
                  <a:schemeClr val="bg2">
                    <a:lumMod val="50000"/>
                  </a:schemeClr>
                </a:solidFill>
              </a:rPr>
              <a:t>E</a:t>
            </a:r>
            <a:r>
              <a:rPr lang="zh-CN" altLang="en-US" dirty="0">
                <a:solidFill>
                  <a:schemeClr val="bg2">
                    <a:lumMod val="50000"/>
                  </a:schemeClr>
                </a:solidFill>
              </a:rPr>
              <a:t>步</a:t>
            </a:r>
          </a:p>
        </p:txBody>
      </p:sp>
      <p:sp>
        <p:nvSpPr>
          <p:cNvPr id="10" name="文本框 9">
            <a:extLst>
              <a:ext uri="{FF2B5EF4-FFF2-40B4-BE49-F238E27FC236}">
                <a16:creationId xmlns:a16="http://schemas.microsoft.com/office/drawing/2014/main" id="{7487565F-E89C-46C0-8886-864FC5CDD191}"/>
              </a:ext>
            </a:extLst>
          </p:cNvPr>
          <p:cNvSpPr txBox="1"/>
          <p:nvPr/>
        </p:nvSpPr>
        <p:spPr>
          <a:xfrm>
            <a:off x="4876800" y="2166632"/>
            <a:ext cx="607859" cy="369332"/>
          </a:xfrm>
          <a:prstGeom prst="rect">
            <a:avLst/>
          </a:prstGeom>
          <a:noFill/>
        </p:spPr>
        <p:txBody>
          <a:bodyPr wrap="none" rtlCol="0">
            <a:spAutoFit/>
          </a:bodyPr>
          <a:lstStyle/>
          <a:p>
            <a:r>
              <a:rPr lang="en-US" altLang="zh-CN" dirty="0">
                <a:solidFill>
                  <a:srgbClr val="FF0000"/>
                </a:solidFill>
              </a:rPr>
              <a:t>M</a:t>
            </a:r>
            <a:r>
              <a:rPr lang="zh-CN" altLang="en-US" dirty="0">
                <a:solidFill>
                  <a:srgbClr val="FF0000"/>
                </a:solidFill>
              </a:rPr>
              <a:t>步</a:t>
            </a:r>
          </a:p>
        </p:txBody>
      </p:sp>
      <p:sp>
        <p:nvSpPr>
          <p:cNvPr id="11" name="矩形: 圆角 10">
            <a:extLst>
              <a:ext uri="{FF2B5EF4-FFF2-40B4-BE49-F238E27FC236}">
                <a16:creationId xmlns:a16="http://schemas.microsoft.com/office/drawing/2014/main" id="{65129D56-50AE-4A82-B563-FBA6AAA75E69}"/>
              </a:ext>
            </a:extLst>
          </p:cNvPr>
          <p:cNvSpPr/>
          <p:nvPr/>
        </p:nvSpPr>
        <p:spPr>
          <a:xfrm>
            <a:off x="3810000" y="1524123"/>
            <a:ext cx="2324101" cy="479524"/>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12" name="矩形: 圆角 11">
            <a:extLst>
              <a:ext uri="{FF2B5EF4-FFF2-40B4-BE49-F238E27FC236}">
                <a16:creationId xmlns:a16="http://schemas.microsoft.com/office/drawing/2014/main" id="{3A96CFEA-7F65-488F-B33F-505EB0927E2C}"/>
              </a:ext>
            </a:extLst>
          </p:cNvPr>
          <p:cNvSpPr/>
          <p:nvPr/>
        </p:nvSpPr>
        <p:spPr>
          <a:xfrm>
            <a:off x="6171555" y="1510563"/>
            <a:ext cx="3249577" cy="510778"/>
          </a:xfrm>
          <a:prstGeom prst="round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pic>
        <p:nvPicPr>
          <p:cNvPr id="6" name="图片 5">
            <a:extLst>
              <a:ext uri="{FF2B5EF4-FFF2-40B4-BE49-F238E27FC236}">
                <a16:creationId xmlns:a16="http://schemas.microsoft.com/office/drawing/2014/main" id="{7FFD4AEA-4AF2-4181-BAB3-6B5D8E1838A3}"/>
              </a:ext>
            </a:extLst>
          </p:cNvPr>
          <p:cNvPicPr>
            <a:picLocks noChangeAspect="1"/>
          </p:cNvPicPr>
          <p:nvPr/>
        </p:nvPicPr>
        <p:blipFill>
          <a:blip r:embed="rId3"/>
          <a:stretch>
            <a:fillRect/>
          </a:stretch>
        </p:blipFill>
        <p:spPr>
          <a:xfrm>
            <a:off x="838200" y="2819400"/>
            <a:ext cx="10426522" cy="3379119"/>
          </a:xfrm>
          <a:prstGeom prst="rect">
            <a:avLst/>
          </a:prstGeom>
        </p:spPr>
      </p:pic>
    </p:spTree>
    <p:extLst>
      <p:ext uri="{BB962C8B-B14F-4D97-AF65-F5344CB8AC3E}">
        <p14:creationId xmlns:p14="http://schemas.microsoft.com/office/powerpoint/2010/main" val="237834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494671E9-F72C-4BBA-ABD2-F92626A9A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096" y="2354343"/>
            <a:ext cx="5165407" cy="2487451"/>
          </a:xfrm>
        </p:spPr>
      </p:pic>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447552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spTree>
    <p:extLst>
      <p:ext uri="{BB962C8B-B14F-4D97-AF65-F5344CB8AC3E}">
        <p14:creationId xmlns:p14="http://schemas.microsoft.com/office/powerpoint/2010/main" val="1039786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4510539"/>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7" name="内容占位符 6">
            <a:extLst>
              <a:ext uri="{FF2B5EF4-FFF2-40B4-BE49-F238E27FC236}">
                <a16:creationId xmlns:a16="http://schemas.microsoft.com/office/drawing/2014/main" id="{551EE3E8-1AC0-4A72-8132-00D94D0223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3135" y="2161117"/>
            <a:ext cx="5459329" cy="2873904"/>
          </a:xfrm>
          <a:prstGeom prst="rect">
            <a:avLst/>
          </a:prstGeom>
        </p:spPr>
      </p:pic>
    </p:spTree>
    <p:extLst>
      <p:ext uri="{BB962C8B-B14F-4D97-AF65-F5344CB8AC3E}">
        <p14:creationId xmlns:p14="http://schemas.microsoft.com/office/powerpoint/2010/main" val="3537103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F5794D-2B17-4ED2-B387-1123439ECBDD}"/>
              </a:ext>
            </a:extLst>
          </p:cNvPr>
          <p:cNvSpPr>
            <a:spLocks noGrp="1"/>
          </p:cNvSpPr>
          <p:nvPr>
            <p:ph idx="1"/>
          </p:nvPr>
        </p:nvSpPr>
        <p:spPr/>
        <p:txBody>
          <a:bodyPr/>
          <a:lstStyle/>
          <a:p>
            <a:endParaRPr lang="zh-CN" altLang="en-US" dirty="0"/>
          </a:p>
        </p:txBody>
      </p:sp>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110" y="449580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8" name="图片 7">
            <a:extLst>
              <a:ext uri="{FF2B5EF4-FFF2-40B4-BE49-F238E27FC236}">
                <a16:creationId xmlns:a16="http://schemas.microsoft.com/office/drawing/2014/main" id="{D1065CA1-F9BD-4736-94B4-2AC087D2D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280" y="3048001"/>
            <a:ext cx="2944663" cy="1899607"/>
          </a:xfrm>
          <a:prstGeom prst="rect">
            <a:avLst/>
          </a:prstGeom>
        </p:spPr>
      </p:pic>
      <p:pic>
        <p:nvPicPr>
          <p:cNvPr id="9" name="图片 8">
            <a:extLst>
              <a:ext uri="{FF2B5EF4-FFF2-40B4-BE49-F238E27FC236}">
                <a16:creationId xmlns:a16="http://schemas.microsoft.com/office/drawing/2014/main" id="{665D757B-CAC1-4D71-A427-FCEF889E6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069" y="1726544"/>
            <a:ext cx="1491382" cy="832779"/>
          </a:xfrm>
          <a:prstGeom prst="rect">
            <a:avLst/>
          </a:prstGeom>
        </p:spPr>
      </p:pic>
    </p:spTree>
    <p:extLst>
      <p:ext uri="{BB962C8B-B14F-4D97-AF65-F5344CB8AC3E}">
        <p14:creationId xmlns:p14="http://schemas.microsoft.com/office/powerpoint/2010/main" val="70614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4" name="图片 3">
            <a:extLst>
              <a:ext uri="{FF2B5EF4-FFF2-40B4-BE49-F238E27FC236}">
                <a16:creationId xmlns:a16="http://schemas.microsoft.com/office/drawing/2014/main" id="{6FEA31A2-E10F-40C6-AB16-A5136A951A16}"/>
              </a:ext>
            </a:extLst>
          </p:cNvPr>
          <p:cNvPicPr>
            <a:picLocks noChangeAspect="1"/>
          </p:cNvPicPr>
          <p:nvPr/>
        </p:nvPicPr>
        <p:blipFill>
          <a:blip r:embed="rId2"/>
          <a:stretch>
            <a:fillRect/>
          </a:stretch>
        </p:blipFill>
        <p:spPr>
          <a:xfrm>
            <a:off x="1143000" y="2133600"/>
            <a:ext cx="9663822" cy="3424246"/>
          </a:xfrm>
          <a:prstGeom prst="rect">
            <a:avLst/>
          </a:prstGeom>
        </p:spPr>
      </p:pic>
    </p:spTree>
    <p:extLst>
      <p:ext uri="{BB962C8B-B14F-4D97-AF65-F5344CB8AC3E}">
        <p14:creationId xmlns:p14="http://schemas.microsoft.com/office/powerpoint/2010/main" val="1895071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GMM</a:t>
            </a:r>
            <a:r>
              <a:rPr lang="zh-CN" altLang="en-US" dirty="0"/>
              <a:t>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1524001"/>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0BB0D-6903-476F-ABFB-7FD93045D13B}"/>
              </a:ext>
            </a:extLst>
          </p:cNvPr>
          <p:cNvSpPr>
            <a:spLocks noGrp="1"/>
          </p:cNvSpPr>
          <p:nvPr>
            <p:ph type="title"/>
          </p:nvPr>
        </p:nvSpPr>
        <p:spPr/>
        <p:txBody>
          <a:bodyPr/>
          <a:lstStyle/>
          <a:p>
            <a:r>
              <a:rPr lang="en-US" altLang="zh-CN" dirty="0"/>
              <a:t>GMM</a:t>
            </a:r>
            <a:r>
              <a:rPr lang="zh-CN" altLang="en-US" dirty="0"/>
              <a:t>的参数学习</a:t>
            </a:r>
          </a:p>
        </p:txBody>
      </p:sp>
      <p:pic>
        <p:nvPicPr>
          <p:cNvPr id="5122" name="Picture 2" descr="https://upload.wikimedia.org/wikipedia/commons/6/69/EM_Clustering_of_Old_Faithful_data.gif">
            <a:extLst>
              <a:ext uri="{FF2B5EF4-FFF2-40B4-BE49-F238E27FC236}">
                <a16:creationId xmlns:a16="http://schemas.microsoft.com/office/drawing/2014/main" id="{934994F5-35FE-46DD-8592-35520F31DC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1"/>
            <a:ext cx="3429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a/a7/Em_old_faithful.gif/240px-Em_old_faithful.gif">
            <a:extLst>
              <a:ext uri="{FF2B5EF4-FFF2-40B4-BE49-F238E27FC236}">
                <a16:creationId xmlns:a16="http://schemas.microsoft.com/office/drawing/2014/main" id="{B686B68C-5E63-4AC2-AEDC-98FCEC7D86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146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6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8B796-57CE-499B-91A4-A93F8AF1F258}"/>
              </a:ext>
            </a:extLst>
          </p:cNvPr>
          <p:cNvSpPr>
            <a:spLocks noGrp="1"/>
          </p:cNvSpPr>
          <p:nvPr>
            <p:ph type="title"/>
          </p:nvPr>
        </p:nvSpPr>
        <p:spPr/>
        <p:txBody>
          <a:bodyPr/>
          <a:lstStyle/>
          <a:p>
            <a:r>
              <a:rPr lang="en-US" altLang="zh-CN" sz="3200" i="1" dirty="0">
                <a:solidFill>
                  <a:schemeClr val="tx1"/>
                </a:solidFill>
              </a:rPr>
              <a:t>k</a:t>
            </a:r>
            <a:r>
              <a:rPr lang="en-US" altLang="zh-CN" sz="3200" dirty="0">
                <a:solidFill>
                  <a:schemeClr val="tx1"/>
                </a:solidFill>
              </a:rPr>
              <a:t>-means clustering vs. EM clustering </a:t>
            </a:r>
            <a:endParaRPr lang="zh-CN" altLang="en-US" sz="3200" dirty="0"/>
          </a:p>
        </p:txBody>
      </p:sp>
      <p:pic>
        <p:nvPicPr>
          <p:cNvPr id="2050" name="Picture 2" descr="https://upload.wikimedia.org/wikipedia/commons/thumb/0/09/ClusterAnalysis_Mouse.svg/450px-ClusterAnalysis_Mouse.svg.png">
            <a:extLst>
              <a:ext uri="{FF2B5EF4-FFF2-40B4-BE49-F238E27FC236}">
                <a16:creationId xmlns:a16="http://schemas.microsoft.com/office/drawing/2014/main" id="{3EFA164C-10CB-46E4-A213-797748170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2667000"/>
            <a:ext cx="6410325" cy="259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29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dirty="0"/>
              <a:t>推断（</a:t>
            </a:r>
            <a:r>
              <a:rPr lang="en-GB" altLang="zh-CN" dirty="0"/>
              <a:t> Inference </a:t>
            </a:r>
            <a:r>
              <a:rPr lang="zh-CN" altLang="en-US" dirty="0"/>
              <a:t>）</a:t>
            </a:r>
          </a:p>
        </p:txBody>
      </p:sp>
    </p:spTree>
    <p:extLst>
      <p:ext uri="{BB962C8B-B14F-4D97-AF65-F5344CB8AC3E}">
        <p14:creationId xmlns:p14="http://schemas.microsoft.com/office/powerpoint/2010/main" val="1222489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GB" altLang="zh-CN" dirty="0"/>
              <a:t>Inference in Graphical Models</a:t>
            </a:r>
          </a:p>
        </p:txBody>
      </p:sp>
      <p:pic>
        <p:nvPicPr>
          <p:cNvPr id="69635" name="Picture 3" descr="Figure8.37.jpg"/>
          <p:cNvPicPr>
            <a:picLocks noChangeAspect="1"/>
          </p:cNvPicPr>
          <p:nvPr/>
        </p:nvPicPr>
        <p:blipFill>
          <a:blip r:embed="rId4">
            <a:extLst>
              <a:ext uri="{28A0092B-C50C-407E-A947-70E740481C1C}">
                <a14:useLocalDpi xmlns:a14="http://schemas.microsoft.com/office/drawing/2010/main" val="0"/>
              </a:ext>
            </a:extLst>
          </a:blip>
          <a:srcRect b="16515"/>
          <a:stretch>
            <a:fillRect/>
          </a:stretch>
        </p:blipFill>
        <p:spPr bwMode="auto">
          <a:xfrm>
            <a:off x="4095750" y="1857376"/>
            <a:ext cx="378618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5"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2800" y="4495800"/>
            <a:ext cx="249078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0800" y="4419600"/>
            <a:ext cx="22336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54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29D96-A03F-4E2F-B4B5-78F5BFD7736D}"/>
              </a:ext>
            </a:extLst>
          </p:cNvPr>
          <p:cNvSpPr>
            <a:spLocks noGrp="1"/>
          </p:cNvSpPr>
          <p:nvPr>
            <p:ph type="title"/>
          </p:nvPr>
        </p:nvSpPr>
        <p:spPr/>
        <p:txBody>
          <a:bodyPr/>
          <a:lstStyle/>
          <a:p>
            <a:r>
              <a:rPr lang="zh-CN" altLang="en-US" dirty="0"/>
              <a:t>推断</a:t>
            </a:r>
          </a:p>
        </p:txBody>
      </p:sp>
      <p:sp>
        <p:nvSpPr>
          <p:cNvPr id="3" name="内容占位符 2">
            <a:extLst>
              <a:ext uri="{FF2B5EF4-FFF2-40B4-BE49-F238E27FC236}">
                <a16:creationId xmlns:a16="http://schemas.microsoft.com/office/drawing/2014/main" id="{725BC5B0-C057-4DCD-9690-AAB02B86C6E0}"/>
              </a:ext>
            </a:extLst>
          </p:cNvPr>
          <p:cNvSpPr>
            <a:spLocks noGrp="1"/>
          </p:cNvSpPr>
          <p:nvPr>
            <p:ph idx="1"/>
          </p:nvPr>
        </p:nvSpPr>
        <p:spPr/>
        <p:txBody>
          <a:bodyPr/>
          <a:lstStyle/>
          <a:p>
            <a:r>
              <a:rPr lang="zh-CN" altLang="en-US" dirty="0"/>
              <a:t>精确推断 </a:t>
            </a:r>
            <a:r>
              <a:rPr lang="en-US" altLang="zh-CN" dirty="0"/>
              <a:t>Exact Inference</a:t>
            </a:r>
          </a:p>
          <a:p>
            <a:pPr lvl="1"/>
            <a:r>
              <a:rPr lang="zh-CN" altLang="en-US" dirty="0">
                <a:solidFill>
                  <a:srgbClr val="FF0000"/>
                </a:solidFill>
              </a:rPr>
              <a:t>变量消去法 </a:t>
            </a:r>
            <a:r>
              <a:rPr lang="en-US" altLang="zh-CN" dirty="0">
                <a:solidFill>
                  <a:srgbClr val="FF0000"/>
                </a:solidFill>
              </a:rPr>
              <a:t>Variable Elimination Algorithm</a:t>
            </a:r>
            <a:endParaRPr lang="zh-CN" altLang="en-US" dirty="0">
              <a:solidFill>
                <a:srgbClr val="FF0000"/>
              </a:solidFill>
            </a:endParaRPr>
          </a:p>
          <a:p>
            <a:pPr lvl="1"/>
            <a:r>
              <a:rPr lang="zh-CN" altLang="en-US" dirty="0">
                <a:solidFill>
                  <a:srgbClr val="FF0000"/>
                </a:solidFill>
              </a:rPr>
              <a:t>信念传播</a:t>
            </a:r>
          </a:p>
          <a:p>
            <a:pPr lvl="1"/>
            <a:r>
              <a:rPr lang="zh-CN" altLang="en-US" dirty="0"/>
              <a:t>联合树算法</a:t>
            </a:r>
            <a:endParaRPr lang="en-US" altLang="zh-CN" dirty="0"/>
          </a:p>
          <a:p>
            <a:endParaRPr lang="en-US" altLang="zh-CN" dirty="0"/>
          </a:p>
          <a:p>
            <a:r>
              <a:rPr lang="zh-CN" altLang="en-US" dirty="0"/>
              <a:t>近似推断 </a:t>
            </a:r>
            <a:r>
              <a:rPr lang="en-US" altLang="zh-CN" dirty="0"/>
              <a:t>Approximate Inference</a:t>
            </a:r>
          </a:p>
          <a:p>
            <a:pPr lvl="1"/>
            <a:r>
              <a:rPr lang="zh-CN" altLang="en-US" dirty="0"/>
              <a:t>变分推断</a:t>
            </a:r>
            <a:endParaRPr lang="en-US" altLang="zh-CN" dirty="0"/>
          </a:p>
          <a:p>
            <a:pPr lvl="1"/>
            <a:r>
              <a:rPr lang="zh-CN" altLang="en-US" dirty="0">
                <a:solidFill>
                  <a:srgbClr val="FF0000"/>
                </a:solidFill>
              </a:rPr>
              <a:t>采样法（蒙特卡罗方法）</a:t>
            </a:r>
            <a:endParaRPr lang="en-US" altLang="zh-CN" dirty="0">
              <a:solidFill>
                <a:srgbClr val="FF0000"/>
              </a:solidFill>
            </a:endParaRPr>
          </a:p>
          <a:p>
            <a:pPr lvl="1"/>
            <a:endParaRPr lang="en-US" altLang="zh-CN" dirty="0">
              <a:solidFill>
                <a:srgbClr val="FF0000"/>
              </a:solidFill>
            </a:endParaRPr>
          </a:p>
          <a:p>
            <a:pPr lvl="1"/>
            <a:endParaRPr lang="en-US" altLang="zh-CN" dirty="0">
              <a:solidFill>
                <a:srgbClr val="FF0000"/>
              </a:solidFill>
            </a:endParaRPr>
          </a:p>
          <a:p>
            <a:r>
              <a:rPr lang="zh-CN" altLang="en-US" dirty="0">
                <a:solidFill>
                  <a:srgbClr val="FF0000"/>
                </a:solidFill>
              </a:rPr>
              <a:t>主要在于如何计算边际概率</a:t>
            </a:r>
            <a:r>
              <a:rPr lang="en-US" altLang="zh-CN" dirty="0">
                <a:solidFill>
                  <a:srgbClr val="FF0000"/>
                </a:solidFill>
              </a:rPr>
              <a:t>p(y).</a:t>
            </a:r>
          </a:p>
        </p:txBody>
      </p:sp>
    </p:spTree>
    <p:extLst>
      <p:ext uri="{BB962C8B-B14F-4D97-AF65-F5344CB8AC3E}">
        <p14:creationId xmlns:p14="http://schemas.microsoft.com/office/powerpoint/2010/main" val="3860432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如何有效地计算边际概率？</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idx="1"/>
          </p:nvPr>
        </p:nvSpPr>
        <p:spPr/>
        <p:txBody>
          <a:bodyPr/>
          <a:lstStyle/>
          <a:p>
            <a:r>
              <a:rPr lang="zh-CN" altLang="en-US"/>
              <a:t>边际概率</a:t>
            </a:r>
            <a:endParaRPr lang="en-US" altLang="zh-CN"/>
          </a:p>
          <a:p>
            <a:endParaRPr lang="en-US" altLang="zh-CN"/>
          </a:p>
          <a:p>
            <a:endParaRPr lang="en-US" altLang="zh-CN"/>
          </a:p>
          <a:p>
            <a:endParaRPr lang="en-US" altLang="zh-CN"/>
          </a:p>
          <a:p>
            <a:r>
              <a:rPr lang="zh-CN" altLang="en-US"/>
              <a:t>如何减少计算量？</a:t>
            </a:r>
            <a:endParaRPr lang="en-US" altLang="zh-CN"/>
          </a:p>
          <a:p>
            <a:pPr lvl="1"/>
            <a:r>
              <a:rPr lang="zh-CN" altLang="en-US"/>
              <a:t>乘法的分配律</a:t>
            </a:r>
            <a:endParaRPr lang="zh-CN" altLang="en-US" dirty="0"/>
          </a:p>
        </p:txBody>
      </p:sp>
      <p:pic>
        <p:nvPicPr>
          <p:cNvPr id="3" name="图片 2">
            <a:extLst>
              <a:ext uri="{FF2B5EF4-FFF2-40B4-BE49-F238E27FC236}">
                <a16:creationId xmlns:a16="http://schemas.microsoft.com/office/drawing/2014/main" id="{F706F10C-2A9F-4D28-9857-7C90B989CD54}"/>
              </a:ext>
            </a:extLst>
          </p:cNvPr>
          <p:cNvPicPr>
            <a:picLocks noChangeAspect="1"/>
          </p:cNvPicPr>
          <p:nvPr/>
        </p:nvPicPr>
        <p:blipFill>
          <a:blip r:embed="rId2"/>
          <a:stretch>
            <a:fillRect/>
          </a:stretch>
        </p:blipFill>
        <p:spPr>
          <a:xfrm>
            <a:off x="2667000" y="1447800"/>
            <a:ext cx="6105525" cy="976053"/>
          </a:xfrm>
          <a:prstGeom prst="rect">
            <a:avLst/>
          </a:prstGeom>
        </p:spPr>
      </p:pic>
      <p:pic>
        <p:nvPicPr>
          <p:cNvPr id="5" name="图片 4">
            <a:extLst>
              <a:ext uri="{FF2B5EF4-FFF2-40B4-BE49-F238E27FC236}">
                <a16:creationId xmlns:a16="http://schemas.microsoft.com/office/drawing/2014/main" id="{45E2CE7D-A85B-423C-A03D-A490319AFC89}"/>
              </a:ext>
            </a:extLst>
          </p:cNvPr>
          <p:cNvPicPr>
            <a:picLocks noChangeAspect="1"/>
          </p:cNvPicPr>
          <p:nvPr/>
        </p:nvPicPr>
        <p:blipFill>
          <a:blip r:embed="rId3"/>
          <a:stretch>
            <a:fillRect/>
          </a:stretch>
        </p:blipFill>
        <p:spPr>
          <a:xfrm>
            <a:off x="3962400" y="4319027"/>
            <a:ext cx="3105150" cy="523875"/>
          </a:xfrm>
          <a:prstGeom prst="rect">
            <a:avLst/>
          </a:prstGeom>
        </p:spPr>
      </p:pic>
    </p:spTree>
    <p:extLst>
      <p:ext uri="{BB962C8B-B14F-4D97-AF65-F5344CB8AC3E}">
        <p14:creationId xmlns:p14="http://schemas.microsoft.com/office/powerpoint/2010/main" val="2629253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变量消去法</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idx="1"/>
          </p:nvPr>
        </p:nvSpPr>
        <p:spPr/>
        <p:txBody>
          <a:bodyPr/>
          <a:lstStyle/>
          <a:p>
            <a:r>
              <a:rPr lang="zh-CN" altLang="en-US" dirty="0"/>
              <a:t>边际概率</a:t>
            </a:r>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变量消除法可以按照不同的顺序来消除变量</a:t>
            </a:r>
            <a:endParaRPr lang="en-US" altLang="zh-CN" dirty="0"/>
          </a:p>
          <a:p>
            <a:endParaRPr lang="en-US" altLang="zh-CN" dirty="0"/>
          </a:p>
          <a:p>
            <a:r>
              <a:rPr lang="zh-CN" altLang="en-US" dirty="0"/>
              <a:t>边际概率</a:t>
            </a:r>
            <a:r>
              <a:rPr lang="en-US" altLang="zh-CN" dirty="0"/>
              <a:t>p(x</a:t>
            </a:r>
            <a:r>
              <a:rPr lang="en-US" altLang="zh-CN" baseline="-25000" dirty="0"/>
              <a:t>4</a:t>
            </a:r>
            <a:r>
              <a:rPr lang="en-US" altLang="zh-CN" dirty="0"/>
              <a:t>)</a:t>
            </a:r>
          </a:p>
        </p:txBody>
      </p:sp>
      <p:pic>
        <p:nvPicPr>
          <p:cNvPr id="9" name="图片 8">
            <a:extLst>
              <a:ext uri="{FF2B5EF4-FFF2-40B4-BE49-F238E27FC236}">
                <a16:creationId xmlns:a16="http://schemas.microsoft.com/office/drawing/2014/main" id="{364B9DF7-90B4-4A44-9A0F-ABA56BC53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24" y="2212938"/>
            <a:ext cx="6832176" cy="857143"/>
          </a:xfrm>
          <a:prstGeom prst="rect">
            <a:avLst/>
          </a:prstGeom>
        </p:spPr>
      </p:pic>
      <p:pic>
        <p:nvPicPr>
          <p:cNvPr id="11" name="图片 10">
            <a:extLst>
              <a:ext uri="{FF2B5EF4-FFF2-40B4-BE49-F238E27FC236}">
                <a16:creationId xmlns:a16="http://schemas.microsoft.com/office/drawing/2014/main" id="{9B062CE7-6BE5-4114-84FF-0689A148F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4436914"/>
            <a:ext cx="6474179" cy="808272"/>
          </a:xfrm>
          <a:prstGeom prst="rect">
            <a:avLst/>
          </a:prstGeom>
        </p:spPr>
      </p:pic>
      <p:sp>
        <p:nvSpPr>
          <p:cNvPr id="12" name="矩形 11">
            <a:extLst>
              <a:ext uri="{FF2B5EF4-FFF2-40B4-BE49-F238E27FC236}">
                <a16:creationId xmlns:a16="http://schemas.microsoft.com/office/drawing/2014/main" id="{4A890F9E-4EEF-43D0-9441-A59FCBB0465E}"/>
              </a:ext>
            </a:extLst>
          </p:cNvPr>
          <p:cNvSpPr/>
          <p:nvPr/>
        </p:nvSpPr>
        <p:spPr>
          <a:xfrm>
            <a:off x="6705600" y="5685043"/>
            <a:ext cx="2262158" cy="369332"/>
          </a:xfrm>
          <a:prstGeom prst="rect">
            <a:avLst/>
          </a:prstGeom>
        </p:spPr>
        <p:txBody>
          <a:bodyPr wrap="none">
            <a:spAutoFit/>
          </a:bodyPr>
          <a:lstStyle/>
          <a:p>
            <a:r>
              <a:rPr lang="zh-CN" altLang="en-US" dirty="0">
                <a:solidFill>
                  <a:srgbClr val="FF0000"/>
                </a:solidFill>
              </a:rPr>
              <a:t>如何减少重复计算？</a:t>
            </a:r>
          </a:p>
        </p:txBody>
      </p:sp>
      <p:pic>
        <p:nvPicPr>
          <p:cNvPr id="10" name="图片 9">
            <a:extLst>
              <a:ext uri="{FF2B5EF4-FFF2-40B4-BE49-F238E27FC236}">
                <a16:creationId xmlns:a16="http://schemas.microsoft.com/office/drawing/2014/main" id="{6EAFE58F-5A64-403D-81AD-CA336B85E2EB}"/>
              </a:ext>
            </a:extLst>
          </p:cNvPr>
          <p:cNvPicPr>
            <a:picLocks noChangeAspect="1"/>
          </p:cNvPicPr>
          <p:nvPr/>
        </p:nvPicPr>
        <p:blipFill>
          <a:blip r:embed="rId5"/>
          <a:stretch>
            <a:fillRect/>
          </a:stretch>
        </p:blipFill>
        <p:spPr>
          <a:xfrm>
            <a:off x="2431567" y="1150895"/>
            <a:ext cx="6105525" cy="976053"/>
          </a:xfrm>
          <a:prstGeom prst="rect">
            <a:avLst/>
          </a:prstGeom>
        </p:spPr>
      </p:pic>
    </p:spTree>
    <p:custDataLst>
      <p:tags r:id="rId1"/>
    </p:custDataLst>
    <p:extLst>
      <p:ext uri="{BB962C8B-B14F-4D97-AF65-F5344CB8AC3E}">
        <p14:creationId xmlns:p14="http://schemas.microsoft.com/office/powerpoint/2010/main" val="32998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1DECF-2BE9-468B-B2D9-EFD6F3F61565}"/>
              </a:ext>
            </a:extLst>
          </p:cNvPr>
          <p:cNvSpPr>
            <a:spLocks noGrp="1"/>
          </p:cNvSpPr>
          <p:nvPr>
            <p:ph type="title"/>
          </p:nvPr>
        </p:nvSpPr>
        <p:spPr/>
        <p:txBody>
          <a:bodyPr/>
          <a:lstStyle/>
          <a:p>
            <a:r>
              <a:rPr lang="zh-CN" altLang="en-US" dirty="0"/>
              <a:t>信念传播算法</a:t>
            </a:r>
          </a:p>
        </p:txBody>
      </p:sp>
      <p:sp>
        <p:nvSpPr>
          <p:cNvPr id="3" name="内容占位符 2">
            <a:extLst>
              <a:ext uri="{FF2B5EF4-FFF2-40B4-BE49-F238E27FC236}">
                <a16:creationId xmlns:a16="http://schemas.microsoft.com/office/drawing/2014/main" id="{457F5936-0311-415D-BD0D-FEA39FA22D04}"/>
              </a:ext>
            </a:extLst>
          </p:cNvPr>
          <p:cNvSpPr>
            <a:spLocks noGrp="1"/>
          </p:cNvSpPr>
          <p:nvPr>
            <p:ph idx="1"/>
          </p:nvPr>
        </p:nvSpPr>
        <p:spPr/>
        <p:txBody>
          <a:bodyPr/>
          <a:lstStyle/>
          <a:p>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1"/>
            <a:r>
              <a:rPr lang="zh-CN" altLang="en-US" dirty="0"/>
              <a:t>也称为和积（</a:t>
            </a:r>
            <a:r>
              <a:rPr lang="en-US" altLang="zh-CN" dirty="0"/>
              <a:t>Sum-Product</a:t>
            </a:r>
            <a:r>
              <a:rPr lang="zh-CN" altLang="en-US" dirty="0"/>
              <a:t>）算法或消息传递（</a:t>
            </a:r>
            <a:r>
              <a:rPr lang="en-US" altLang="zh-CN" dirty="0"/>
              <a:t>Message Passing</a:t>
            </a:r>
            <a:r>
              <a:rPr lang="zh-CN" altLang="en-US" dirty="0"/>
              <a:t>）算法，</a:t>
            </a:r>
            <a:endParaRPr lang="en-US" altLang="zh-CN" dirty="0"/>
          </a:p>
          <a:p>
            <a:endParaRPr lang="en-US" altLang="zh-CN" dirty="0"/>
          </a:p>
          <a:p>
            <a:r>
              <a:rPr lang="zh-CN" altLang="en-US" dirty="0"/>
              <a:t>将变量消除法中的和积（</a:t>
            </a:r>
            <a:r>
              <a:rPr lang="en-US" altLang="zh-CN" dirty="0"/>
              <a:t>Sum-Product</a:t>
            </a:r>
            <a:r>
              <a:rPr lang="zh-CN" altLang="en-US" dirty="0"/>
              <a:t>）操作看作是消息，并保存起来，这样可以节省大量的计算资源。</a:t>
            </a:r>
          </a:p>
        </p:txBody>
      </p:sp>
    </p:spTree>
    <p:extLst>
      <p:ext uri="{BB962C8B-B14F-4D97-AF65-F5344CB8AC3E}">
        <p14:creationId xmlns:p14="http://schemas.microsoft.com/office/powerpoint/2010/main" val="2888803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7FBDE-E279-4497-9477-1A0C74EED30A}"/>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E0DFA2F9-8E14-4EB2-BB7E-AC8EFDAE2029}"/>
              </a:ext>
            </a:extLst>
          </p:cNvPr>
          <p:cNvPicPr>
            <a:picLocks noChangeAspect="1"/>
          </p:cNvPicPr>
          <p:nvPr/>
        </p:nvPicPr>
        <p:blipFill>
          <a:blip r:embed="rId2"/>
          <a:stretch>
            <a:fillRect/>
          </a:stretch>
        </p:blipFill>
        <p:spPr>
          <a:xfrm>
            <a:off x="2053148" y="1447800"/>
            <a:ext cx="8085705" cy="1227454"/>
          </a:xfrm>
          <a:prstGeom prst="rect">
            <a:avLst/>
          </a:prstGeom>
        </p:spPr>
      </p:pic>
      <p:pic>
        <p:nvPicPr>
          <p:cNvPr id="6" name="图片 5">
            <a:extLst>
              <a:ext uri="{FF2B5EF4-FFF2-40B4-BE49-F238E27FC236}">
                <a16:creationId xmlns:a16="http://schemas.microsoft.com/office/drawing/2014/main" id="{132A576A-D209-4D70-AFD9-E19EEEEDE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388022"/>
            <a:ext cx="5963014" cy="2000222"/>
          </a:xfrm>
          <a:prstGeom prst="rect">
            <a:avLst/>
          </a:prstGeom>
        </p:spPr>
      </p:pic>
    </p:spTree>
    <p:extLst>
      <p:ext uri="{BB962C8B-B14F-4D97-AF65-F5344CB8AC3E}">
        <p14:creationId xmlns:p14="http://schemas.microsoft.com/office/powerpoint/2010/main" val="11437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44EB-6791-4D47-A6B9-B3F0D20D8120}"/>
              </a:ext>
            </a:extLst>
          </p:cNvPr>
          <p:cNvSpPr>
            <a:spLocks noGrp="1"/>
          </p:cNvSpPr>
          <p:nvPr>
            <p:ph type="ctrTitle"/>
          </p:nvPr>
        </p:nvSpPr>
        <p:spPr/>
        <p:txBody>
          <a:bodyPr/>
          <a:lstStyle/>
          <a:p>
            <a:r>
              <a:rPr lang="zh-CN" altLang="en-US"/>
              <a:t>模型表示</a:t>
            </a:r>
            <a:endParaRPr lang="zh-CN" altLang="en-US" dirty="0"/>
          </a:p>
        </p:txBody>
      </p:sp>
    </p:spTree>
    <p:extLst>
      <p:ext uri="{BB962C8B-B14F-4D97-AF65-F5344CB8AC3E}">
        <p14:creationId xmlns:p14="http://schemas.microsoft.com/office/powerpoint/2010/main" val="2993118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6B8AA-8528-4F6D-83D2-E66C4CEB7E0F}"/>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634B869E-517C-4313-A768-B340D858142E}"/>
              </a:ext>
            </a:extLst>
          </p:cNvPr>
          <p:cNvPicPr>
            <a:picLocks noChangeAspect="1"/>
          </p:cNvPicPr>
          <p:nvPr/>
        </p:nvPicPr>
        <p:blipFill>
          <a:blip r:embed="rId2"/>
          <a:stretch>
            <a:fillRect/>
          </a:stretch>
        </p:blipFill>
        <p:spPr>
          <a:xfrm>
            <a:off x="3496695" y="114840"/>
            <a:ext cx="8085705" cy="1227454"/>
          </a:xfrm>
          <a:prstGeom prst="rect">
            <a:avLst/>
          </a:prstGeom>
        </p:spPr>
      </p:pic>
      <p:pic>
        <p:nvPicPr>
          <p:cNvPr id="15" name="图片 14">
            <a:extLst>
              <a:ext uri="{FF2B5EF4-FFF2-40B4-BE49-F238E27FC236}">
                <a16:creationId xmlns:a16="http://schemas.microsoft.com/office/drawing/2014/main" id="{67D4C652-DFC2-4023-8A37-62D6A0928B8A}"/>
              </a:ext>
            </a:extLst>
          </p:cNvPr>
          <p:cNvPicPr>
            <a:picLocks noChangeAspect="1"/>
          </p:cNvPicPr>
          <p:nvPr/>
        </p:nvPicPr>
        <p:blipFill>
          <a:blip r:embed="rId3"/>
          <a:stretch>
            <a:fillRect/>
          </a:stretch>
        </p:blipFill>
        <p:spPr>
          <a:xfrm>
            <a:off x="76200" y="1793280"/>
            <a:ext cx="7312534" cy="2971800"/>
          </a:xfrm>
          <a:prstGeom prst="rect">
            <a:avLst/>
          </a:prstGeom>
        </p:spPr>
      </p:pic>
      <p:pic>
        <p:nvPicPr>
          <p:cNvPr id="13" name="图片 12">
            <a:extLst>
              <a:ext uri="{FF2B5EF4-FFF2-40B4-BE49-F238E27FC236}">
                <a16:creationId xmlns:a16="http://schemas.microsoft.com/office/drawing/2014/main" id="{A3437221-5D35-4A8E-BB56-5769D1EB1097}"/>
              </a:ext>
            </a:extLst>
          </p:cNvPr>
          <p:cNvPicPr>
            <a:picLocks noChangeAspect="1"/>
          </p:cNvPicPr>
          <p:nvPr/>
        </p:nvPicPr>
        <p:blipFill>
          <a:blip r:embed="rId4"/>
          <a:stretch>
            <a:fillRect/>
          </a:stretch>
        </p:blipFill>
        <p:spPr>
          <a:xfrm>
            <a:off x="7339311" y="2272351"/>
            <a:ext cx="4693758" cy="2013658"/>
          </a:xfrm>
          <a:prstGeom prst="rect">
            <a:avLst/>
          </a:prstGeom>
        </p:spPr>
      </p:pic>
    </p:spTree>
    <p:extLst>
      <p:ext uri="{BB962C8B-B14F-4D97-AF65-F5344CB8AC3E}">
        <p14:creationId xmlns:p14="http://schemas.microsoft.com/office/powerpoint/2010/main" val="3578838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zh-CN" altLang="en-US" dirty="0"/>
              <a:t>链式结构图模型的信念传播过程</a:t>
            </a:r>
            <a:endParaRPr lang="en-GB" altLang="zh-CN" dirty="0"/>
          </a:p>
        </p:txBody>
      </p:sp>
      <p:pic>
        <p:nvPicPr>
          <p:cNvPr id="2" name="图片 1">
            <a:extLst>
              <a:ext uri="{FF2B5EF4-FFF2-40B4-BE49-F238E27FC236}">
                <a16:creationId xmlns:a16="http://schemas.microsoft.com/office/drawing/2014/main" id="{F400DD48-4F9C-444D-AA89-977E8EBF4C66}"/>
              </a:ext>
            </a:extLst>
          </p:cNvPr>
          <p:cNvPicPr>
            <a:picLocks noChangeAspect="1"/>
          </p:cNvPicPr>
          <p:nvPr/>
        </p:nvPicPr>
        <p:blipFill>
          <a:blip r:embed="rId2"/>
          <a:stretch>
            <a:fillRect/>
          </a:stretch>
        </p:blipFill>
        <p:spPr>
          <a:xfrm>
            <a:off x="2286000" y="2362484"/>
            <a:ext cx="6705600" cy="2133031"/>
          </a:xfrm>
          <a:prstGeom prst="rect">
            <a:avLst/>
          </a:prstGeom>
        </p:spPr>
      </p:pic>
    </p:spTree>
    <p:extLst>
      <p:ext uri="{BB962C8B-B14F-4D97-AF65-F5344CB8AC3E}">
        <p14:creationId xmlns:p14="http://schemas.microsoft.com/office/powerpoint/2010/main" val="645920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F752C-05BC-4226-8EED-D04E6B4813D3}"/>
              </a:ext>
            </a:extLst>
          </p:cNvPr>
          <p:cNvSpPr>
            <a:spLocks noGrp="1"/>
          </p:cNvSpPr>
          <p:nvPr>
            <p:ph type="title"/>
          </p:nvPr>
        </p:nvSpPr>
        <p:spPr/>
        <p:txBody>
          <a:bodyPr/>
          <a:lstStyle/>
          <a:p>
            <a:r>
              <a:rPr lang="zh-CN" altLang="en-US" dirty="0"/>
              <a:t>更一般的推断</a:t>
            </a:r>
          </a:p>
        </p:txBody>
      </p:sp>
      <p:sp>
        <p:nvSpPr>
          <p:cNvPr id="3" name="内容占位符 2">
            <a:extLst>
              <a:ext uri="{FF2B5EF4-FFF2-40B4-BE49-F238E27FC236}">
                <a16:creationId xmlns:a16="http://schemas.microsoft.com/office/drawing/2014/main" id="{5E80B33C-7BA9-4B0B-AAEC-EFF0B6CE7029}"/>
              </a:ext>
            </a:extLst>
          </p:cNvPr>
          <p:cNvSpPr>
            <a:spLocks noGrp="1"/>
          </p:cNvSpPr>
          <p:nvPr>
            <p:ph idx="1"/>
          </p:nvPr>
        </p:nvSpPr>
        <p:spPr/>
        <p:txBody>
          <a:bodyPr/>
          <a:lstStyle/>
          <a:p>
            <a:r>
              <a:rPr lang="zh-CN" altLang="en-US" dirty="0"/>
              <a:t>树结构</a:t>
            </a:r>
            <a:endParaRPr lang="en-US" altLang="zh-CN" dirty="0"/>
          </a:p>
          <a:p>
            <a:pPr lvl="1"/>
            <a:r>
              <a:rPr lang="zh-CN" altLang="en-US" dirty="0"/>
              <a:t>和积算法</a:t>
            </a:r>
            <a:endParaRPr lang="en-US" altLang="zh-CN" dirty="0"/>
          </a:p>
          <a:p>
            <a:pPr lvl="1"/>
            <a:r>
              <a:rPr lang="zh-CN" altLang="en-US" dirty="0"/>
              <a:t>因子图（</a:t>
            </a:r>
            <a:r>
              <a:rPr lang="en-US" altLang="zh-CN" dirty="0"/>
              <a:t>Factor Graph</a:t>
            </a:r>
            <a:r>
              <a:rPr lang="zh-CN" altLang="en-US" dirty="0"/>
              <a:t>）</a:t>
            </a:r>
          </a:p>
        </p:txBody>
      </p:sp>
      <p:pic>
        <p:nvPicPr>
          <p:cNvPr id="4" name="Picture 11" descr="Figure8.39a.jpg">
            <a:extLst>
              <a:ext uri="{FF2B5EF4-FFF2-40B4-BE49-F238E27FC236}">
                <a16:creationId xmlns:a16="http://schemas.microsoft.com/office/drawing/2014/main" id="{88A9E6B0-A0BD-4363-A339-1C5500EFBE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9087" y="3505200"/>
            <a:ext cx="200501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Figure8.39b.jpg">
            <a:extLst>
              <a:ext uri="{FF2B5EF4-FFF2-40B4-BE49-F238E27FC236}">
                <a16:creationId xmlns:a16="http://schemas.microsoft.com/office/drawing/2014/main" id="{D08937A6-A365-4D28-B015-2B382137E1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27178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Figure8.39c.jpg">
            <a:extLst>
              <a:ext uri="{FF2B5EF4-FFF2-40B4-BE49-F238E27FC236}">
                <a16:creationId xmlns:a16="http://schemas.microsoft.com/office/drawing/2014/main" id="{DE2262AE-DB9C-452F-8B90-D4236D8F2F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3500437"/>
            <a:ext cx="20066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E16B5DDC-C9FE-4EE3-8B61-B7521FD9701F}"/>
              </a:ext>
            </a:extLst>
          </p:cNvPr>
          <p:cNvSpPr txBox="1">
            <a:spLocks noChangeArrowheads="1"/>
          </p:cNvSpPr>
          <p:nvPr/>
        </p:nvSpPr>
        <p:spPr bwMode="auto">
          <a:xfrm>
            <a:off x="1736725" y="2925762"/>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Undirected Tree</a:t>
            </a:r>
          </a:p>
        </p:txBody>
      </p:sp>
      <p:sp>
        <p:nvSpPr>
          <p:cNvPr id="8" name="TextBox 15">
            <a:extLst>
              <a:ext uri="{FF2B5EF4-FFF2-40B4-BE49-F238E27FC236}">
                <a16:creationId xmlns:a16="http://schemas.microsoft.com/office/drawing/2014/main" id="{06AC84A0-3719-4918-A43C-6EBC710852AB}"/>
              </a:ext>
            </a:extLst>
          </p:cNvPr>
          <p:cNvSpPr txBox="1">
            <a:spLocks noChangeArrowheads="1"/>
          </p:cNvSpPr>
          <p:nvPr/>
        </p:nvSpPr>
        <p:spPr bwMode="auto">
          <a:xfrm>
            <a:off x="4624387" y="2928937"/>
            <a:ext cx="171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Directed Tree</a:t>
            </a:r>
          </a:p>
        </p:txBody>
      </p:sp>
      <p:sp>
        <p:nvSpPr>
          <p:cNvPr id="9" name="TextBox 16">
            <a:extLst>
              <a:ext uri="{FF2B5EF4-FFF2-40B4-BE49-F238E27FC236}">
                <a16:creationId xmlns:a16="http://schemas.microsoft.com/office/drawing/2014/main" id="{40E4C985-F566-4B56-A29D-E80277D9DFF6}"/>
              </a:ext>
            </a:extLst>
          </p:cNvPr>
          <p:cNvSpPr txBox="1">
            <a:spLocks noChangeArrowheads="1"/>
          </p:cNvSpPr>
          <p:nvPr/>
        </p:nvSpPr>
        <p:spPr bwMode="auto">
          <a:xfrm>
            <a:off x="7502525" y="2928937"/>
            <a:ext cx="171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Polytree</a:t>
            </a:r>
          </a:p>
        </p:txBody>
      </p:sp>
    </p:spTree>
    <p:extLst>
      <p:ext uri="{BB962C8B-B14F-4D97-AF65-F5344CB8AC3E}">
        <p14:creationId xmlns:p14="http://schemas.microsoft.com/office/powerpoint/2010/main" val="2910413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a:t>
            </a:r>
          </a:p>
        </p:txBody>
      </p:sp>
      <p:sp>
        <p:nvSpPr>
          <p:cNvPr id="3" name="内容占位符 2"/>
          <p:cNvSpPr>
            <a:spLocks noGrp="1"/>
          </p:cNvSpPr>
          <p:nvPr>
            <p:ph idx="1"/>
          </p:nvPr>
        </p:nvSpPr>
        <p:spPr/>
        <p:txBody>
          <a:bodyPr/>
          <a:lstStyle/>
          <a:p>
            <a:r>
              <a:rPr lang="zh-CN" altLang="en-US" dirty="0"/>
              <a:t>环路信念传播（</a:t>
            </a:r>
            <a:r>
              <a:rPr lang="en-US" altLang="zh-CN" dirty="0"/>
              <a:t>Loopy Belief Propagation</a:t>
            </a:r>
            <a:r>
              <a:rPr lang="zh-CN" altLang="en-US" dirty="0"/>
              <a:t>）</a:t>
            </a:r>
            <a:endParaRPr lang="en-US" altLang="zh-CN" dirty="0"/>
          </a:p>
          <a:p>
            <a:pPr lvl="1"/>
            <a:r>
              <a:rPr lang="zh-CN" altLang="en-US" dirty="0"/>
              <a:t>在具有环路的图上依然使用和积算法，即使得到不精确解，在某些任务上也可以近似精确解。</a:t>
            </a:r>
          </a:p>
          <a:p>
            <a:r>
              <a:rPr lang="zh-CN" altLang="en-US" dirty="0"/>
              <a:t>变分法（</a:t>
            </a:r>
            <a:r>
              <a:rPr lang="en-US" altLang="zh-CN" dirty="0"/>
              <a:t>Variational Method</a:t>
            </a:r>
            <a:r>
              <a:rPr lang="zh-CN" altLang="en-US" dirty="0"/>
              <a:t>）</a:t>
            </a:r>
            <a:endParaRPr lang="en-US" altLang="zh-CN" dirty="0"/>
          </a:p>
          <a:p>
            <a:pPr lvl="1"/>
            <a:r>
              <a:rPr lang="zh-CN" altLang="en-US" dirty="0"/>
              <a:t>引入一个变分分布（通常是比较简单的分布）来近似这些条件概率，然后通过迭代的方法进行计算。</a:t>
            </a:r>
            <a:endParaRPr lang="en-US" altLang="zh-CN" dirty="0"/>
          </a:p>
          <a:p>
            <a:r>
              <a:rPr lang="zh-CN" altLang="en-US" dirty="0"/>
              <a:t>采样法（</a:t>
            </a:r>
            <a:r>
              <a:rPr lang="en-US" altLang="zh-CN" dirty="0"/>
              <a:t>Sampling Method</a:t>
            </a:r>
            <a:r>
              <a:rPr lang="zh-CN" altLang="en-US" dirty="0"/>
              <a:t>）</a:t>
            </a:r>
            <a:endParaRPr lang="en-US" altLang="zh-CN" dirty="0"/>
          </a:p>
          <a:p>
            <a:pPr lvl="1"/>
            <a:r>
              <a:rPr lang="zh-CN" altLang="en-US" dirty="0"/>
              <a:t>通过模拟的方式来采集符合某个分布</a:t>
            </a:r>
            <a:r>
              <a:rPr lang="en-US" altLang="zh-CN" dirty="0"/>
              <a:t>p(x)</a:t>
            </a:r>
            <a:r>
              <a:rPr lang="zh-CN" altLang="en-US" dirty="0"/>
              <a:t>的一些样本，并通过这些样本来估计和这个分布有关的运算</a:t>
            </a:r>
          </a:p>
        </p:txBody>
      </p:sp>
    </p:spTree>
    <p:extLst>
      <p:ext uri="{BB962C8B-B14F-4D97-AF65-F5344CB8AC3E}">
        <p14:creationId xmlns:p14="http://schemas.microsoft.com/office/powerpoint/2010/main" val="4040548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6CA6-E34C-4A3E-9D58-D8327601F04A}"/>
              </a:ext>
            </a:extLst>
          </p:cNvPr>
          <p:cNvSpPr>
            <a:spLocks noGrp="1"/>
          </p:cNvSpPr>
          <p:nvPr>
            <p:ph type="ctrTitle"/>
          </p:nvPr>
        </p:nvSpPr>
        <p:spPr/>
        <p:txBody>
          <a:bodyPr/>
          <a:lstStyle/>
          <a:p>
            <a:r>
              <a:rPr lang="zh-CN" altLang="en-US" dirty="0"/>
              <a:t>基于采样法的近似推断</a:t>
            </a:r>
          </a:p>
        </p:txBody>
      </p:sp>
    </p:spTree>
    <p:extLst>
      <p:ext uri="{BB962C8B-B14F-4D97-AF65-F5344CB8AC3E}">
        <p14:creationId xmlns:p14="http://schemas.microsoft.com/office/powerpoint/2010/main" val="2161402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E6902-8C80-44B3-B8A7-0785792285B7}"/>
              </a:ext>
            </a:extLst>
          </p:cNvPr>
          <p:cNvSpPr>
            <a:spLocks noGrp="1"/>
          </p:cNvSpPr>
          <p:nvPr>
            <p:ph type="title"/>
          </p:nvPr>
        </p:nvSpPr>
        <p:spPr/>
        <p:txBody>
          <a:bodyPr/>
          <a:lstStyle/>
          <a:p>
            <a:r>
              <a:rPr lang="zh-CN" altLang="en-US" dirty="0"/>
              <a:t>采样法（ </a:t>
            </a:r>
            <a:r>
              <a:rPr lang="en-US" altLang="zh-CN" dirty="0"/>
              <a:t>Sampling Method </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01C3B6-D434-411E-81CE-E2AE41C16419}"/>
                  </a:ext>
                </a:extLst>
              </p:cNvPr>
              <p:cNvSpPr>
                <a:spLocks noGrp="1"/>
              </p:cNvSpPr>
              <p:nvPr>
                <p:ph idx="1"/>
              </p:nvPr>
            </p:nvSpPr>
            <p:spPr/>
            <p:txBody>
              <a:bodyPr/>
              <a:lstStyle/>
              <a:p>
                <a:r>
                  <a:rPr lang="zh-CN" altLang="en-US" dirty="0"/>
                  <a:t>假设要推断的概率分布为</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a:t>并用来计算期望</a:t>
                </a:r>
                <a:endParaRPr lang="en-US" altLang="zh-CN" dirty="0"/>
              </a:p>
              <a:p>
                <a:endParaRPr lang="en-US" altLang="zh-CN" dirty="0"/>
              </a:p>
              <a:p>
                <a:endParaRPr lang="en-US" altLang="zh-CN" dirty="0"/>
              </a:p>
              <a:p>
                <a:r>
                  <a:rPr lang="zh-CN" altLang="en-US" dirty="0"/>
                  <a:t>采样法</a:t>
                </a:r>
                <a:endParaRPr lang="en-US" altLang="zh-CN" dirty="0"/>
              </a:p>
              <a:p>
                <a:pPr lvl="1"/>
                <a:r>
                  <a:rPr lang="zh-CN" altLang="en-US" dirty="0"/>
                  <a:t>也称为蒙特卡罗方法（ </a:t>
                </a:r>
                <a:r>
                  <a:rPr lang="en-US" altLang="zh-CN" dirty="0"/>
                  <a:t>Monte Carlo Method </a:t>
                </a:r>
                <a:r>
                  <a:rPr lang="zh-CN" altLang="en-US" dirty="0"/>
                  <a:t>）</a:t>
                </a:r>
                <a:endParaRPr lang="en-US" altLang="zh-CN" dirty="0"/>
              </a:p>
              <a:p>
                <a:pPr lvl="1"/>
                <a:r>
                  <a:rPr lang="zh-CN" altLang="en-US" dirty="0"/>
                  <a:t>数值解：用数值方法求出解，给出一系列对应的自变量和解．</a:t>
                </a:r>
                <a:endParaRPr lang="en-US" altLang="zh-CN" dirty="0"/>
              </a:p>
              <a:p>
                <a:pPr lvl="1"/>
                <a:r>
                  <a:rPr lang="zh-CN" altLang="en-US" dirty="0"/>
                  <a:t>独立抽取 </a:t>
                </a:r>
                <a14:m>
                  <m:oMath xmlns:m="http://schemas.openxmlformats.org/officeDocument/2006/math">
                    <m:r>
                      <a:rPr lang="en-US" altLang="zh-CN" i="1" dirty="0">
                        <a:latin typeface="Cambria Math" panose="02040503050406030204" pitchFamily="18" charset="0"/>
                      </a:rPr>
                      <m:t>𝑁</m:t>
                    </m:r>
                  </m:oMath>
                </a14:m>
                <a:r>
                  <a:rPr lang="zh-CN" altLang="en-US" dirty="0"/>
                  <a:t>个样本，并计算</a:t>
                </a:r>
                <a:endParaRPr lang="en-US" altLang="zh-CN" dirty="0"/>
              </a:p>
              <a:p>
                <a:pPr lvl="1"/>
                <a:endParaRPr lang="en-US" altLang="zh-CN" dirty="0"/>
              </a:p>
              <a:p>
                <a:pPr lvl="1"/>
                <a:endParaRPr lang="en-US" altLang="zh-CN" dirty="0"/>
              </a:p>
              <a:p>
                <a:pPr lvl="1"/>
                <a:endParaRPr lang="en-US" altLang="zh-CN" dirty="0"/>
              </a:p>
              <a:p>
                <a:pPr lvl="1"/>
                <a:r>
                  <a:rPr lang="zh-CN" altLang="en-US" dirty="0"/>
                  <a:t>根据大数定律，当</a:t>
                </a:r>
                <a14:m>
                  <m:oMath xmlns:m="http://schemas.openxmlformats.org/officeDocument/2006/math">
                    <m:r>
                      <a:rPr lang="zh-CN" altLang="en-US" i="1" dirty="0" smtClean="0">
                        <a:latin typeface="Cambria Math" panose="02040503050406030204" pitchFamily="18" charset="0"/>
                      </a:rPr>
                      <m:t> </m:t>
                    </m:r>
                    <m:r>
                      <a:rPr lang="en-US" altLang="zh-CN" b="0" i="1" dirty="0" smtClean="0">
                        <a:latin typeface="Cambria Math" panose="02040503050406030204" pitchFamily="18" charset="0"/>
                      </a:rPr>
                      <m:t>𝑁</m:t>
                    </m:r>
                    <m:r>
                      <a:rPr lang="zh-CN" altLang="en-US" i="1" dirty="0" smtClean="0">
                        <a:latin typeface="Cambria Math" panose="02040503050406030204" pitchFamily="18" charset="0"/>
                      </a:rPr>
                      <m:t> </m:t>
                    </m:r>
                  </m:oMath>
                </a14:m>
                <a:r>
                  <a:rPr lang="zh-CN" altLang="en-US" dirty="0"/>
                  <a:t>趋向于无穷大时，样本均值收敛于期望值．</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A01C3B6-D434-411E-81CE-E2AE41C16419}"/>
                  </a:ext>
                </a:extLst>
              </p:cNvPr>
              <p:cNvSpPr>
                <a:spLocks noGrp="1" noRot="1" noChangeAspect="1" noMove="1" noResize="1" noEditPoints="1" noAdjustHandles="1" noChangeArrowheads="1" noChangeShapeType="1" noTextEdit="1"/>
              </p:cNvSpPr>
              <p:nvPr>
                <p:ph idx="1"/>
              </p:nvPr>
            </p:nvSpPr>
            <p:spPr>
              <a:blipFill>
                <a:blip r:embed="rId4"/>
                <a:stretch>
                  <a:fillRect l="-389" t="-8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FDCD668-E1AB-4B30-AD33-17A876AF1BEE}"/>
              </a:ext>
            </a:extLst>
          </p:cNvPr>
          <p:cNvPicPr>
            <a:picLocks noChangeAspect="1"/>
          </p:cNvPicPr>
          <p:nvPr/>
        </p:nvPicPr>
        <p:blipFill>
          <a:blip r:embed="rId5"/>
          <a:stretch>
            <a:fillRect/>
          </a:stretch>
        </p:blipFill>
        <p:spPr>
          <a:xfrm>
            <a:off x="4191000" y="1447800"/>
            <a:ext cx="2616425" cy="762000"/>
          </a:xfrm>
          <a:prstGeom prst="rect">
            <a:avLst/>
          </a:prstGeom>
        </p:spPr>
      </p:pic>
      <p:pic>
        <p:nvPicPr>
          <p:cNvPr id="7" name="图片 6">
            <a:extLst>
              <a:ext uri="{FF2B5EF4-FFF2-40B4-BE49-F238E27FC236}">
                <a16:creationId xmlns:a16="http://schemas.microsoft.com/office/drawing/2014/main" id="{85C1F7F1-A6D6-4CCC-ADE1-EC40DB5C9BDC}"/>
              </a:ext>
            </a:extLst>
          </p:cNvPr>
          <p:cNvPicPr>
            <a:picLocks noChangeAspect="1"/>
          </p:cNvPicPr>
          <p:nvPr/>
        </p:nvPicPr>
        <p:blipFill>
          <a:blip r:embed="rId6"/>
          <a:stretch>
            <a:fillRect/>
          </a:stretch>
        </p:blipFill>
        <p:spPr>
          <a:xfrm>
            <a:off x="3733800" y="4038600"/>
            <a:ext cx="3525180" cy="669131"/>
          </a:xfrm>
          <a:prstGeom prst="rect">
            <a:avLst/>
          </a:prstGeom>
        </p:spPr>
      </p:pic>
    </p:spTree>
    <p:extLst>
      <p:ext uri="{BB962C8B-B14F-4D97-AF65-F5344CB8AC3E}">
        <p14:creationId xmlns:p14="http://schemas.microsoft.com/office/powerpoint/2010/main" val="355045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3B2D85-0A76-424C-B695-FDA75C0E48BB}"/>
              </a:ext>
            </a:extLst>
          </p:cNvPr>
          <p:cNvSpPr>
            <a:spLocks noGrp="1"/>
          </p:cNvSpPr>
          <p:nvPr>
            <p:ph idx="1"/>
          </p:nvPr>
        </p:nvSpPr>
        <p:spPr/>
        <p:txBody>
          <a:bodyPr/>
          <a:lstStyle/>
          <a:p>
            <a:r>
              <a:rPr lang="zh-CN" altLang="en-US" dirty="0"/>
              <a:t>直接采样</a:t>
            </a:r>
            <a:endParaRPr lang="en-US" altLang="zh-CN" dirty="0"/>
          </a:p>
          <a:p>
            <a:pPr lvl="1"/>
            <a:r>
              <a:rPr lang="zh-CN" altLang="en-US" dirty="0"/>
              <a:t>均匀分布</a:t>
            </a:r>
            <a:endParaRPr lang="en-US" altLang="zh-CN" dirty="0"/>
          </a:p>
          <a:p>
            <a:r>
              <a:rPr lang="zh-CN" altLang="en-US" dirty="0"/>
              <a:t>逆变换采样（</a:t>
            </a:r>
            <a:r>
              <a:rPr lang="en-US" altLang="zh-CN" dirty="0"/>
              <a:t> Inverse Transform Sampling </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r>
              <a:rPr lang="en-US" altLang="zh-CN" dirty="0"/>
              <a:t>Box–Muller</a:t>
            </a:r>
            <a:r>
              <a:rPr lang="zh-CN" altLang="en-US" dirty="0"/>
              <a:t>方法</a:t>
            </a:r>
            <a:endParaRPr lang="en-US" altLang="zh-CN" dirty="0"/>
          </a:p>
          <a:p>
            <a:pPr lvl="1"/>
            <a:r>
              <a:rPr lang="zh-CN" altLang="en-US" dirty="0"/>
              <a:t>正态分布</a:t>
            </a:r>
            <a:endParaRPr lang="en-US" altLang="zh-CN" dirty="0"/>
          </a:p>
          <a:p>
            <a:endParaRPr lang="en-US" altLang="zh-CN" dirty="0"/>
          </a:p>
          <a:p>
            <a:endParaRPr lang="en-US" altLang="zh-CN" dirty="0"/>
          </a:p>
          <a:p>
            <a:endParaRPr lang="zh-CN" altLang="en-US" dirty="0"/>
          </a:p>
        </p:txBody>
      </p:sp>
      <p:sp>
        <p:nvSpPr>
          <p:cNvPr id="4" name="内容占位符 3">
            <a:extLst>
              <a:ext uri="{FF2B5EF4-FFF2-40B4-BE49-F238E27FC236}">
                <a16:creationId xmlns:a16="http://schemas.microsoft.com/office/drawing/2014/main" id="{859EE992-1316-43DD-B3AE-31AC189A7CFB}"/>
              </a:ext>
            </a:extLst>
          </p:cNvPr>
          <p:cNvSpPr>
            <a:spLocks noGrp="1"/>
          </p:cNvSpPr>
          <p:nvPr>
            <p:ph idx="10"/>
          </p:nvPr>
        </p:nvSpPr>
        <p:spPr/>
        <p:txBody>
          <a:bodyPr/>
          <a:lstStyle/>
          <a:p>
            <a:r>
              <a:rPr lang="zh-CN" altLang="en-US" dirty="0"/>
              <a:t>拒绝采样</a:t>
            </a:r>
            <a:endParaRPr lang="en-US" altLang="zh-CN" dirty="0"/>
          </a:p>
          <a:p>
            <a:r>
              <a:rPr lang="zh-CN" altLang="en-US" dirty="0"/>
              <a:t>重要性采样</a:t>
            </a:r>
            <a:endParaRPr lang="en-US" altLang="zh-CN" dirty="0"/>
          </a:p>
          <a:p>
            <a:r>
              <a:rPr lang="zh-CN" altLang="en-US" dirty="0"/>
              <a:t>马尔可夫链蒙特卡罗（</a:t>
            </a:r>
            <a:r>
              <a:rPr lang="en-US" altLang="zh-CN" dirty="0"/>
              <a:t>Markov Chain Monte Carlo</a:t>
            </a:r>
            <a:r>
              <a:rPr lang="zh-CN" altLang="en-US" dirty="0"/>
              <a:t>，</a:t>
            </a:r>
            <a:r>
              <a:rPr lang="en-US" altLang="zh-CN" dirty="0"/>
              <a:t>MCMC</a:t>
            </a:r>
            <a:r>
              <a:rPr lang="zh-CN" altLang="en-US" dirty="0"/>
              <a:t>）方法</a:t>
            </a:r>
            <a:endParaRPr lang="en-US" altLang="zh-CN" dirty="0"/>
          </a:p>
          <a:p>
            <a:pPr lvl="1"/>
            <a:r>
              <a:rPr lang="en-US" altLang="zh-CN" dirty="0"/>
              <a:t>Metropolis-Hastings</a:t>
            </a:r>
            <a:r>
              <a:rPr lang="zh-CN" altLang="en-US" dirty="0"/>
              <a:t>算法</a:t>
            </a:r>
            <a:endParaRPr lang="en-US" altLang="zh-CN" dirty="0"/>
          </a:p>
          <a:p>
            <a:pPr lvl="1"/>
            <a:r>
              <a:rPr lang="en-US" altLang="zh-CN" dirty="0"/>
              <a:t>Metropolis</a:t>
            </a:r>
            <a:r>
              <a:rPr lang="zh-CN" altLang="en-US" dirty="0"/>
              <a:t>算法</a:t>
            </a:r>
            <a:endParaRPr lang="en-US" altLang="zh-CN" dirty="0"/>
          </a:p>
          <a:p>
            <a:pPr lvl="1"/>
            <a:r>
              <a:rPr lang="en-US" altLang="zh-CN" dirty="0"/>
              <a:t>Gibbs</a:t>
            </a:r>
            <a:r>
              <a:rPr lang="zh-CN" altLang="en-US" dirty="0"/>
              <a:t>采样法</a:t>
            </a:r>
          </a:p>
        </p:txBody>
      </p:sp>
      <p:sp>
        <p:nvSpPr>
          <p:cNvPr id="2" name="标题 1">
            <a:extLst>
              <a:ext uri="{FF2B5EF4-FFF2-40B4-BE49-F238E27FC236}">
                <a16:creationId xmlns:a16="http://schemas.microsoft.com/office/drawing/2014/main" id="{B39CAEBC-9EC6-41F0-ACBD-904BC46F76FD}"/>
              </a:ext>
            </a:extLst>
          </p:cNvPr>
          <p:cNvSpPr>
            <a:spLocks noGrp="1"/>
          </p:cNvSpPr>
          <p:nvPr>
            <p:ph type="title"/>
          </p:nvPr>
        </p:nvSpPr>
        <p:spPr/>
        <p:txBody>
          <a:bodyPr/>
          <a:lstStyle/>
          <a:p>
            <a:r>
              <a:rPr lang="zh-CN" altLang="en-US" dirty="0"/>
              <a:t>采样法</a:t>
            </a:r>
          </a:p>
        </p:txBody>
      </p:sp>
      <p:pic>
        <p:nvPicPr>
          <p:cNvPr id="1026" name="Picture 2" descr="https://upload.wikimedia.org/wikipedia/commons/thumb/5/5a/Inverse_transformation_method_for_exponential_distribution.jpg/400px-Inverse_transformation_method_for_exponential_distribution.jpg">
            <a:extLst>
              <a:ext uri="{FF2B5EF4-FFF2-40B4-BE49-F238E27FC236}">
                <a16:creationId xmlns:a16="http://schemas.microsoft.com/office/drawing/2014/main" id="{4957773C-8715-4364-977C-7B6A03045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388" y="2971800"/>
            <a:ext cx="3043208"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72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3B9640-2770-42D6-BE70-CB402A7B259C}"/>
              </a:ext>
            </a:extLst>
          </p:cNvPr>
          <p:cNvSpPr>
            <a:spLocks noGrp="1"/>
          </p:cNvSpPr>
          <p:nvPr>
            <p:ph idx="1"/>
          </p:nvPr>
        </p:nvSpPr>
        <p:spPr/>
        <p:txBody>
          <a:bodyPr/>
          <a:lstStyle/>
          <a:p>
            <a:r>
              <a:rPr lang="zh-CN" altLang="en-US" dirty="0"/>
              <a:t>假设原始分布</a:t>
            </a:r>
            <a:r>
              <a:rPr lang="en-US" altLang="zh-CN" dirty="0"/>
              <a:t>p(x)</a:t>
            </a:r>
            <a:r>
              <a:rPr lang="zh-CN" altLang="en-US" dirty="0"/>
              <a:t>难以直接采样</a:t>
            </a:r>
            <a:endParaRPr lang="en-US" altLang="zh-CN" dirty="0"/>
          </a:p>
          <a:p>
            <a:endParaRPr lang="en-US" altLang="zh-CN" dirty="0"/>
          </a:p>
          <a:p>
            <a:r>
              <a:rPr lang="zh-CN" altLang="en-US" dirty="0"/>
              <a:t>引入一个容易采样的分布</a:t>
            </a:r>
            <a:r>
              <a:rPr lang="en-US" altLang="zh-CN" dirty="0"/>
              <a:t>q(x)</a:t>
            </a:r>
          </a:p>
          <a:p>
            <a:pPr lvl="1"/>
            <a:r>
              <a:rPr lang="zh-CN" altLang="en-US" dirty="0"/>
              <a:t>一般称为提议分布（</a:t>
            </a:r>
            <a:r>
              <a:rPr lang="en-US" altLang="zh-CN" dirty="0"/>
              <a:t>Proposal Distribution</a:t>
            </a:r>
            <a:r>
              <a:rPr lang="zh-CN" altLang="en-US" dirty="0"/>
              <a:t>）</a:t>
            </a:r>
            <a:endParaRPr lang="en-US" altLang="zh-CN" dirty="0"/>
          </a:p>
          <a:p>
            <a:pPr lvl="1"/>
            <a:endParaRPr lang="en-US" altLang="zh-CN" dirty="0"/>
          </a:p>
          <a:p>
            <a:r>
              <a:rPr lang="zh-CN" altLang="en-US" dirty="0"/>
              <a:t>流程：</a:t>
            </a:r>
            <a:endParaRPr lang="en-US" altLang="zh-CN" dirty="0"/>
          </a:p>
          <a:p>
            <a:pPr lvl="1"/>
            <a:r>
              <a:rPr lang="zh-CN" altLang="en-US" dirty="0"/>
              <a:t>先从分布</a:t>
            </a:r>
            <a:r>
              <a:rPr lang="en-US" altLang="zh-CN" dirty="0"/>
              <a:t>q(x)</a:t>
            </a:r>
            <a:r>
              <a:rPr lang="zh-CN" altLang="en-US" dirty="0"/>
              <a:t>中采样</a:t>
            </a:r>
            <a:endParaRPr lang="en-US" altLang="zh-CN" dirty="0"/>
          </a:p>
          <a:p>
            <a:pPr lvl="1"/>
            <a:r>
              <a:rPr lang="zh-CN" altLang="en-US" dirty="0"/>
              <a:t>再以某个标准来拒绝一部分的样本</a:t>
            </a:r>
            <a:endParaRPr lang="en-US" altLang="zh-CN" dirty="0"/>
          </a:p>
          <a:p>
            <a:endParaRPr lang="en-US" altLang="zh-CN" dirty="0"/>
          </a:p>
          <a:p>
            <a:pPr lvl="1"/>
            <a:r>
              <a:rPr lang="zh-CN" altLang="en-US" dirty="0"/>
              <a:t>使得最终采集的样本服从分布</a:t>
            </a:r>
            <a:r>
              <a:rPr lang="en-US" altLang="zh-CN" dirty="0"/>
              <a:t>p(x)</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1BC1BDE7-8CE2-4CEE-96AC-9FBF9E57ED18}"/>
                  </a:ext>
                </a:extLst>
              </p:cNvPr>
              <p:cNvSpPr>
                <a:spLocks noGrp="1"/>
              </p:cNvSpPr>
              <p:nvPr>
                <p:ph idx="10"/>
              </p:nvPr>
            </p:nvSpPr>
            <p:spPr/>
            <p:txBody>
              <a:bodyPr/>
              <a:lstStyle/>
              <a:p>
                <a:r>
                  <a:rPr lang="zh-CN" altLang="en-US" dirty="0"/>
                  <a:t>已知未归一化的分布</a:t>
                </a:r>
                <a14:m>
                  <m:oMath xmlns:m="http://schemas.openxmlformats.org/officeDocument/2006/math">
                    <m:acc>
                      <m:accPr>
                        <m:chr m:val="̂"/>
                        <m:ctrlPr>
                          <a:rPr lang="en-US" altLang="zh-CN" i="1" dirty="0">
                            <a:latin typeface="Cambria Math" panose="02040503050406030204" pitchFamily="18" charset="0"/>
                          </a:rPr>
                        </m:ctrlPr>
                      </m:accPr>
                      <m:e>
                        <m:r>
                          <a:rPr lang="en-US" altLang="zh-CN" dirty="0">
                            <a:latin typeface="Cambria Math" panose="02040503050406030204" pitchFamily="18" charset="0"/>
                          </a:rPr>
                          <m:t>𝑝</m:t>
                        </m:r>
                      </m:e>
                    </m:acc>
                    <m:r>
                      <a:rPr lang="en-US" altLang="zh-CN" dirty="0">
                        <a:latin typeface="Cambria Math" panose="02040503050406030204" pitchFamily="18" charset="0"/>
                      </a:rPr>
                      <m:t> (</m:t>
                    </m:r>
                    <m:r>
                      <a:rPr lang="en-US" altLang="zh-CN" dirty="0">
                        <a:latin typeface="Cambria Math" panose="02040503050406030204" pitchFamily="18" charset="0"/>
                      </a:rPr>
                      <m:t>𝑥</m:t>
                    </m:r>
                    <m:r>
                      <a:rPr lang="en-US" altLang="zh-CN" dirty="0">
                        <a:latin typeface="Cambria Math" panose="02040503050406030204" pitchFamily="18" charset="0"/>
                      </a:rPr>
                      <m:t>) </m:t>
                    </m:r>
                  </m:oMath>
                </a14:m>
                <a:r>
                  <a:rPr lang="zh-CN" altLang="en-US" dirty="0"/>
                  <a:t>，</a:t>
                </a:r>
                <a:endParaRPr lang="en-US" altLang="zh-CN" dirty="0"/>
              </a:p>
              <a:p>
                <a:r>
                  <a:rPr lang="zh-CN" altLang="en-US" dirty="0"/>
                  <a:t>构建一个提议分布</a:t>
                </a:r>
                <a14:m>
                  <m:oMath xmlns:m="http://schemas.openxmlformats.org/officeDocument/2006/math">
                    <m:r>
                      <a:rPr lang="en-US" altLang="zh-CN"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oMath>
                </a14:m>
                <a:r>
                  <a:rPr lang="en-US" altLang="zh-CN" dirty="0"/>
                  <a:t> </a:t>
                </a:r>
                <a:r>
                  <a:rPr lang="zh-CN" altLang="en-US" dirty="0"/>
                  <a:t>和一个常数 </a:t>
                </a:r>
                <a:r>
                  <a:rPr lang="en-US" altLang="zh-CN" dirty="0"/>
                  <a:t>k</a:t>
                </a:r>
                <a:r>
                  <a:rPr lang="zh-CN" altLang="en-US" dirty="0"/>
                  <a:t>，使得 </a:t>
                </a:r>
                <a14:m>
                  <m:oMath xmlns:m="http://schemas.openxmlformats.org/officeDocument/2006/math">
                    <m:r>
                      <a:rPr lang="en-US" altLang="zh-CN" dirty="0">
                        <a:latin typeface="Cambria Math" panose="02040503050406030204" pitchFamily="18" charset="0"/>
                      </a:rPr>
                      <m:t>𝑘𝑞</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oMath>
                </a14:m>
                <a:r>
                  <a:rPr lang="en-US" altLang="zh-CN" dirty="0"/>
                  <a:t> </a:t>
                </a:r>
                <a:r>
                  <a:rPr lang="zh-CN" altLang="en-US" dirty="0"/>
                  <a:t>可以覆盖函数 </a:t>
                </a:r>
                <a14:m>
                  <m:oMath xmlns:m="http://schemas.openxmlformats.org/officeDocument/2006/math">
                    <m:acc>
                      <m:accPr>
                        <m:chr m:val="̂"/>
                        <m:ctrlPr>
                          <a:rPr lang="en-US" altLang="zh-CN" i="1" dirty="0">
                            <a:latin typeface="Cambria Math" panose="02040503050406030204" pitchFamily="18" charset="0"/>
                          </a:rPr>
                        </m:ctrlPr>
                      </m:accPr>
                      <m:e>
                        <m:r>
                          <a:rPr lang="en-US" altLang="zh-CN" dirty="0">
                            <a:latin typeface="Cambria Math" panose="02040503050406030204" pitchFamily="18" charset="0"/>
                          </a:rPr>
                          <m:t>𝑝</m:t>
                        </m:r>
                      </m:e>
                    </m:acc>
                    <m:r>
                      <a:rPr lang="en-US" altLang="zh-CN" dirty="0">
                        <a:latin typeface="Cambria Math" panose="02040503050406030204" pitchFamily="18" charset="0"/>
                      </a:rPr>
                      <m:t> (</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zh-CN" altLang="en-US" dirty="0"/>
                  <a:t>，即</a:t>
                </a:r>
                <a14:m>
                  <m:oMath xmlns:m="http://schemas.openxmlformats.org/officeDocument/2006/math">
                    <m:r>
                      <a:rPr lang="en-US" altLang="zh-CN" dirty="0">
                        <a:latin typeface="Cambria Math" panose="02040503050406030204" pitchFamily="18" charset="0"/>
                      </a:rPr>
                      <m:t>𝑘𝑞</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dirty="0">
                            <a:latin typeface="Cambria Math" panose="02040503050406030204" pitchFamily="18" charset="0"/>
                          </a:rPr>
                          <m:t>𝑝</m:t>
                        </m:r>
                      </m:e>
                    </m:acc>
                    <m:r>
                      <a:rPr lang="en-US" altLang="zh-CN" dirty="0">
                        <a:latin typeface="Cambria Math" panose="02040503050406030204" pitchFamily="18" charset="0"/>
                      </a:rPr>
                      <m:t> </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r>
                      <a:rPr lang="en-US" altLang="zh-CN" dirty="0">
                        <a:latin typeface="Cambria Math" panose="02040503050406030204" pitchFamily="18" charset="0"/>
                      </a:rPr>
                      <m:t>𝑥</m:t>
                    </m:r>
                  </m:oMath>
                </a14:m>
                <a:r>
                  <a:rPr lang="zh-CN" altLang="en-US" dirty="0"/>
                  <a:t>。</a:t>
                </a:r>
              </a:p>
              <a:p>
                <a:endParaRPr lang="zh-CN" altLang="en-US" dirty="0"/>
              </a:p>
            </p:txBody>
          </p:sp>
        </mc:Choice>
        <mc:Fallback xmlns="">
          <p:sp>
            <p:nvSpPr>
              <p:cNvPr id="6" name="内容占位符 5">
                <a:extLst>
                  <a:ext uri="{FF2B5EF4-FFF2-40B4-BE49-F238E27FC236}">
                    <a16:creationId xmlns:a16="http://schemas.microsoft.com/office/drawing/2014/main" id="{1BC1BDE7-8CE2-4CEE-96AC-9FBF9E57ED18}"/>
                  </a:ext>
                </a:extLst>
              </p:cNvPr>
              <p:cNvSpPr>
                <a:spLocks noGrp="1" noRot="1" noChangeAspect="1" noMove="1" noResize="1" noEditPoints="1" noAdjustHandles="1" noChangeArrowheads="1" noChangeShapeType="1" noTextEdit="1"/>
              </p:cNvSpPr>
              <p:nvPr>
                <p:ph idx="10"/>
              </p:nvPr>
            </p:nvSpPr>
            <p:spPr>
              <a:blipFill>
                <a:blip r:embed="rId4"/>
                <a:stretch>
                  <a:fillRect l="-800" t="-843" r="-7314"/>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B4A78D1-E0F2-42CC-BDF4-65D7F3EA05C3}"/>
              </a:ext>
            </a:extLst>
          </p:cNvPr>
          <p:cNvSpPr>
            <a:spLocks noGrp="1"/>
          </p:cNvSpPr>
          <p:nvPr>
            <p:ph type="title"/>
          </p:nvPr>
        </p:nvSpPr>
        <p:spPr/>
        <p:txBody>
          <a:bodyPr/>
          <a:lstStyle/>
          <a:p>
            <a:r>
              <a:rPr lang="zh-CN" altLang="en-US"/>
              <a:t>拒绝采样</a:t>
            </a:r>
            <a:endParaRPr lang="zh-CN" altLang="en-US" dirty="0"/>
          </a:p>
        </p:txBody>
      </p:sp>
      <p:pic>
        <p:nvPicPr>
          <p:cNvPr id="8" name="图片 7">
            <a:extLst>
              <a:ext uri="{FF2B5EF4-FFF2-40B4-BE49-F238E27FC236}">
                <a16:creationId xmlns:a16="http://schemas.microsoft.com/office/drawing/2014/main" id="{F46EED4C-937F-4163-B3F3-3D641C2F2E66}"/>
              </a:ext>
            </a:extLst>
          </p:cNvPr>
          <p:cNvPicPr>
            <a:picLocks noChangeAspect="1"/>
          </p:cNvPicPr>
          <p:nvPr/>
        </p:nvPicPr>
        <p:blipFill>
          <a:blip r:embed="rId5"/>
          <a:stretch>
            <a:fillRect/>
          </a:stretch>
        </p:blipFill>
        <p:spPr>
          <a:xfrm>
            <a:off x="7407689" y="3382719"/>
            <a:ext cx="3015422" cy="2373148"/>
          </a:xfrm>
          <a:prstGeom prst="rect">
            <a:avLst/>
          </a:prstGeom>
        </p:spPr>
      </p:pic>
    </p:spTree>
    <p:extLst>
      <p:ext uri="{BB962C8B-B14F-4D97-AF65-F5344CB8AC3E}">
        <p14:creationId xmlns:p14="http://schemas.microsoft.com/office/powerpoint/2010/main" val="1474393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566616-9281-4258-AE56-3467F99BFBEC}"/>
              </a:ext>
            </a:extLst>
          </p:cNvPr>
          <p:cNvSpPr>
            <a:spLocks noGrp="1"/>
          </p:cNvSpPr>
          <p:nvPr>
            <p:ph type="title"/>
          </p:nvPr>
        </p:nvSpPr>
        <p:spPr/>
        <p:txBody>
          <a:bodyPr/>
          <a:lstStyle/>
          <a:p>
            <a:r>
              <a:rPr lang="zh-CN" altLang="en-US" dirty="0"/>
              <a:t>拒绝采样</a:t>
            </a:r>
          </a:p>
        </p:txBody>
      </p:sp>
      <p:pic>
        <p:nvPicPr>
          <p:cNvPr id="4" name="图片 3">
            <a:extLst>
              <a:ext uri="{FF2B5EF4-FFF2-40B4-BE49-F238E27FC236}">
                <a16:creationId xmlns:a16="http://schemas.microsoft.com/office/drawing/2014/main" id="{D7D0B760-914F-40F1-BBC9-F66109FBBADB}"/>
              </a:ext>
            </a:extLst>
          </p:cNvPr>
          <p:cNvPicPr>
            <a:picLocks noChangeAspect="1"/>
          </p:cNvPicPr>
          <p:nvPr/>
        </p:nvPicPr>
        <p:blipFill>
          <a:blip r:embed="rId2"/>
          <a:stretch>
            <a:fillRect/>
          </a:stretch>
        </p:blipFill>
        <p:spPr>
          <a:xfrm>
            <a:off x="1143000" y="1883219"/>
            <a:ext cx="6153223" cy="3091561"/>
          </a:xfrm>
          <a:prstGeom prst="rect">
            <a:avLst/>
          </a:prstGeom>
        </p:spPr>
      </p:pic>
      <p:pic>
        <p:nvPicPr>
          <p:cNvPr id="7" name="图片 6">
            <a:extLst>
              <a:ext uri="{FF2B5EF4-FFF2-40B4-BE49-F238E27FC236}">
                <a16:creationId xmlns:a16="http://schemas.microsoft.com/office/drawing/2014/main" id="{F8BDA9BE-1FB7-43D6-8104-379487EA34EB}"/>
              </a:ext>
            </a:extLst>
          </p:cNvPr>
          <p:cNvPicPr>
            <a:picLocks noChangeAspect="1"/>
          </p:cNvPicPr>
          <p:nvPr/>
        </p:nvPicPr>
        <p:blipFill>
          <a:blip r:embed="rId3"/>
          <a:stretch>
            <a:fillRect/>
          </a:stretch>
        </p:blipFill>
        <p:spPr>
          <a:xfrm>
            <a:off x="8763000" y="3276600"/>
            <a:ext cx="979740" cy="582401"/>
          </a:xfrm>
          <a:prstGeom prst="rect">
            <a:avLst/>
          </a:prstGeom>
        </p:spPr>
      </p:pic>
      <p:sp>
        <p:nvSpPr>
          <p:cNvPr id="8" name="矩形 7">
            <a:extLst>
              <a:ext uri="{FF2B5EF4-FFF2-40B4-BE49-F238E27FC236}">
                <a16:creationId xmlns:a16="http://schemas.microsoft.com/office/drawing/2014/main" id="{E9C7F0D8-4AE9-4B54-864F-D9292C4ECC84}"/>
              </a:ext>
            </a:extLst>
          </p:cNvPr>
          <p:cNvSpPr/>
          <p:nvPr/>
        </p:nvSpPr>
        <p:spPr>
          <a:xfrm>
            <a:off x="8229600" y="4038600"/>
            <a:ext cx="2745816" cy="276999"/>
          </a:xfrm>
          <a:prstGeom prst="rect">
            <a:avLst/>
          </a:prstGeom>
        </p:spPr>
        <p:txBody>
          <a:bodyPr wrap="none">
            <a:spAutoFit/>
          </a:bodyPr>
          <a:lstStyle/>
          <a:p>
            <a:r>
              <a:rPr lang="zh-CN" altLang="en-US" sz="1200" dirty="0"/>
              <a:t>接受概率（ Acceptance Probability ）</a:t>
            </a:r>
          </a:p>
        </p:txBody>
      </p:sp>
    </p:spTree>
    <p:extLst>
      <p:ext uri="{BB962C8B-B14F-4D97-AF65-F5344CB8AC3E}">
        <p14:creationId xmlns:p14="http://schemas.microsoft.com/office/powerpoint/2010/main" val="4249316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BB092-9D24-405F-BA83-B89CABCE518D}"/>
              </a:ext>
            </a:extLst>
          </p:cNvPr>
          <p:cNvSpPr>
            <a:spLocks noGrp="1"/>
          </p:cNvSpPr>
          <p:nvPr>
            <p:ph type="title"/>
          </p:nvPr>
        </p:nvSpPr>
        <p:spPr/>
        <p:txBody>
          <a:bodyPr/>
          <a:lstStyle/>
          <a:p>
            <a:r>
              <a:rPr lang="zh-CN" altLang="en-US" dirty="0"/>
              <a:t>重要性采样</a:t>
            </a:r>
          </a:p>
        </p:txBody>
      </p:sp>
      <p:sp>
        <p:nvSpPr>
          <p:cNvPr id="3" name="内容占位符 2">
            <a:extLst>
              <a:ext uri="{FF2B5EF4-FFF2-40B4-BE49-F238E27FC236}">
                <a16:creationId xmlns:a16="http://schemas.microsoft.com/office/drawing/2014/main" id="{74BAAA44-8ED1-4911-8B1C-09667D29B1C4}"/>
              </a:ext>
            </a:extLst>
          </p:cNvPr>
          <p:cNvSpPr>
            <a:spLocks noGrp="1"/>
          </p:cNvSpPr>
          <p:nvPr>
            <p:ph idx="1"/>
          </p:nvPr>
        </p:nvSpPr>
        <p:spPr/>
        <p:txBody>
          <a:bodyPr/>
          <a:lstStyle/>
          <a:p>
            <a:r>
              <a:rPr lang="zh-CN" altLang="en-US" dirty="0"/>
              <a:t>如果采样的目的是计算分布</a:t>
            </a:r>
            <a:r>
              <a:rPr lang="en-US" altLang="zh-CN" dirty="0"/>
              <a:t>p(x)</a:t>
            </a:r>
            <a:r>
              <a:rPr lang="zh-CN" altLang="en-US" dirty="0"/>
              <a:t>下函数</a:t>
            </a:r>
            <a:r>
              <a:rPr lang="en-US" altLang="zh-CN" dirty="0"/>
              <a:t>f(x)</a:t>
            </a:r>
            <a:r>
              <a:rPr lang="zh-CN" altLang="en-US" dirty="0"/>
              <a:t>的期望，那么实际上抽取的样本不需要严格服从分布</a:t>
            </a:r>
            <a:r>
              <a:rPr lang="en-US" altLang="zh-CN" dirty="0"/>
              <a:t>p(x)</a:t>
            </a:r>
            <a:r>
              <a:rPr lang="zh-CN" altLang="en-US" dirty="0"/>
              <a:t>。也可以通过另一个分布，即提议分布</a:t>
            </a:r>
            <a:r>
              <a:rPr lang="en-US" altLang="zh-CN" dirty="0"/>
              <a:t>q(x)</a:t>
            </a:r>
            <a:r>
              <a:rPr lang="zh-CN" altLang="en-US" dirty="0"/>
              <a:t>，直接采样并估计</a:t>
            </a:r>
            <a:r>
              <a:rPr lang="en-US" altLang="zh-CN" dirty="0"/>
              <a:t>E</a:t>
            </a:r>
            <a:r>
              <a:rPr lang="en-US" altLang="zh-CN" baseline="-25000" dirty="0"/>
              <a:t>p</a:t>
            </a:r>
            <a:r>
              <a:rPr lang="en-US" altLang="zh-CN" dirty="0"/>
              <a:t>[f(x)]</a:t>
            </a:r>
            <a:r>
              <a:rPr lang="zh-CN" altLang="en-US" dirty="0"/>
              <a:t>。</a:t>
            </a:r>
          </a:p>
        </p:txBody>
      </p:sp>
      <p:pic>
        <p:nvPicPr>
          <p:cNvPr id="5" name="图片 4">
            <a:extLst>
              <a:ext uri="{FF2B5EF4-FFF2-40B4-BE49-F238E27FC236}">
                <a16:creationId xmlns:a16="http://schemas.microsoft.com/office/drawing/2014/main" id="{4F3F4CE4-E057-4441-8875-B337F24B5DEC}"/>
              </a:ext>
            </a:extLst>
          </p:cNvPr>
          <p:cNvPicPr>
            <a:picLocks noChangeAspect="1"/>
          </p:cNvPicPr>
          <p:nvPr/>
        </p:nvPicPr>
        <p:blipFill>
          <a:blip r:embed="rId2"/>
          <a:stretch>
            <a:fillRect/>
          </a:stretch>
        </p:blipFill>
        <p:spPr>
          <a:xfrm>
            <a:off x="1524000" y="2743200"/>
            <a:ext cx="2645298" cy="1932265"/>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D2E06B4-EFA9-404C-BA1B-18A675669283}"/>
                  </a:ext>
                </a:extLst>
              </p:cNvPr>
              <p:cNvSpPr/>
              <p:nvPr/>
            </p:nvSpPr>
            <p:spPr>
              <a:xfrm>
                <a:off x="1981200" y="4876800"/>
                <a:ext cx="2171685" cy="369332"/>
              </a:xfrm>
              <a:prstGeom prst="rect">
                <a:avLst/>
              </a:prstGeom>
            </p:spPr>
            <p:txBody>
              <a:bodyPr wrap="none">
                <a:spAutoFit/>
              </a:bodyPr>
              <a:lstStyle/>
              <a:p>
                <a14:m>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𝑥</m:t>
                    </m:r>
                    <m:r>
                      <a:rPr lang="zh-CN" altLang="en-US" i="1" dirty="0" smtClean="0">
                        <a:latin typeface="Cambria Math" panose="02040503050406030204" pitchFamily="18" charset="0"/>
                      </a:rPr>
                      <m:t>) </m:t>
                    </m:r>
                  </m:oMath>
                </a14:m>
                <a:r>
                  <a:rPr lang="zh-CN" altLang="en-US" dirty="0"/>
                  <a:t>为</a:t>
                </a:r>
                <a:r>
                  <a:rPr lang="zh-CN" altLang="en-US" dirty="0">
                    <a:solidFill>
                      <a:srgbClr val="FF0000"/>
                    </a:solidFill>
                  </a:rPr>
                  <a:t>重要性权重</a:t>
                </a:r>
              </a:p>
            </p:txBody>
          </p:sp>
        </mc:Choice>
        <mc:Fallback xmlns="">
          <p:sp>
            <p:nvSpPr>
              <p:cNvPr id="6" name="矩形 5">
                <a:extLst>
                  <a:ext uri="{FF2B5EF4-FFF2-40B4-BE49-F238E27FC236}">
                    <a16:creationId xmlns:a16="http://schemas.microsoft.com/office/drawing/2014/main" id="{7D2E06B4-EFA9-404C-BA1B-18A675669283}"/>
                  </a:ext>
                </a:extLst>
              </p:cNvPr>
              <p:cNvSpPr>
                <a:spLocks noRot="1" noChangeAspect="1" noMove="1" noResize="1" noEditPoints="1" noAdjustHandles="1" noChangeArrowheads="1" noChangeShapeType="1" noTextEdit="1"/>
              </p:cNvSpPr>
              <p:nvPr/>
            </p:nvSpPr>
            <p:spPr>
              <a:xfrm>
                <a:off x="1981200" y="4876800"/>
                <a:ext cx="2171685" cy="369332"/>
              </a:xfrm>
              <a:prstGeom prst="rect">
                <a:avLst/>
              </a:prstGeom>
              <a:blipFill>
                <a:blip r:embed="rId5"/>
                <a:stretch>
                  <a:fillRect t="-6557" r="-2247" b="-2623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85E6DEA-B53B-4425-91CA-85F8B548910C}"/>
              </a:ext>
            </a:extLst>
          </p:cNvPr>
          <p:cNvPicPr>
            <a:picLocks noChangeAspect="1"/>
          </p:cNvPicPr>
          <p:nvPr/>
        </p:nvPicPr>
        <p:blipFill>
          <a:blip r:embed="rId6"/>
          <a:stretch>
            <a:fillRect/>
          </a:stretch>
        </p:blipFill>
        <p:spPr>
          <a:xfrm>
            <a:off x="7010400" y="3526626"/>
            <a:ext cx="3412761" cy="538857"/>
          </a:xfrm>
          <a:prstGeom prst="rect">
            <a:avLst/>
          </a:prstGeom>
        </p:spPr>
      </p:pic>
      <p:sp>
        <p:nvSpPr>
          <p:cNvPr id="9" name="箭头: 右 8">
            <a:extLst>
              <a:ext uri="{FF2B5EF4-FFF2-40B4-BE49-F238E27FC236}">
                <a16:creationId xmlns:a16="http://schemas.microsoft.com/office/drawing/2014/main" id="{410DD82A-F455-4D9F-B4B8-25ACEEF24A9B}"/>
              </a:ext>
            </a:extLst>
          </p:cNvPr>
          <p:cNvSpPr/>
          <p:nvPr/>
        </p:nvSpPr>
        <p:spPr>
          <a:xfrm>
            <a:off x="5486400" y="3709332"/>
            <a:ext cx="685800" cy="329268"/>
          </a:xfrm>
          <a:prstGeom prst="rightArrow">
            <a:avLst/>
          </a:prstGeom>
          <a:ln>
            <a:solidFill>
              <a:srgbClr val="EB641B"/>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179699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p:sp>
        <p:nvSpPr>
          <p:cNvPr id="8" name="内容占位符 7">
            <a:extLst>
              <a:ext uri="{FF2B5EF4-FFF2-40B4-BE49-F238E27FC236}">
                <a16:creationId xmlns:a16="http://schemas.microsoft.com/office/drawing/2014/main" id="{A4931C8E-5DD2-447E-984B-4FE471733D19}"/>
              </a:ext>
            </a:extLst>
          </p:cNvPr>
          <p:cNvSpPr>
            <a:spLocks noGrp="1"/>
          </p:cNvSpPr>
          <p:nvPr>
            <p:ph idx="1"/>
          </p:nvPr>
        </p:nvSpPr>
        <p:spPr/>
        <p:txBody>
          <a:bodyPr/>
          <a:lstStyle/>
          <a:p>
            <a:r>
              <a:rPr lang="zh-CN" altLang="en-US" dirty="0"/>
              <a:t>有向图模型（</a:t>
            </a:r>
            <a:r>
              <a:rPr lang="en-US" altLang="zh-CN" dirty="0"/>
              <a:t>Directed Graphical model</a:t>
            </a:r>
            <a:r>
              <a:rPr lang="zh-CN" altLang="en-US" dirty="0"/>
              <a:t>），也称为贝叶斯网络（</a:t>
            </a:r>
            <a:r>
              <a:rPr lang="en-US" altLang="zh-CN" dirty="0"/>
              <a:t>Bayesian Network</a:t>
            </a:r>
            <a:r>
              <a:rPr lang="zh-CN" altLang="en-US" dirty="0"/>
              <a:t>），或信念网络（</a:t>
            </a:r>
            <a:r>
              <a:rPr lang="en-US" altLang="zh-CN" dirty="0"/>
              <a:t>Belief Network</a:t>
            </a:r>
            <a:r>
              <a:rPr lang="zh-CN" altLang="en-US" dirty="0"/>
              <a:t>，</a:t>
            </a:r>
            <a:r>
              <a:rPr lang="en-US" altLang="zh-CN" dirty="0"/>
              <a:t>BN</a:t>
            </a:r>
            <a:r>
              <a:rPr lang="zh-CN" altLang="en-US" dirty="0"/>
              <a:t>）。</a:t>
            </a:r>
          </a:p>
        </p:txBody>
      </p:sp>
      <p:pic>
        <p:nvPicPr>
          <p:cNvPr id="4" name="图片 3">
            <a:extLst>
              <a:ext uri="{FF2B5EF4-FFF2-40B4-BE49-F238E27FC236}">
                <a16:creationId xmlns:a16="http://schemas.microsoft.com/office/drawing/2014/main" id="{EF064177-F715-43D3-B469-AF33641C7F43}"/>
              </a:ext>
            </a:extLst>
          </p:cNvPr>
          <p:cNvPicPr>
            <a:picLocks noChangeAspect="1"/>
          </p:cNvPicPr>
          <p:nvPr/>
        </p:nvPicPr>
        <p:blipFill>
          <a:blip r:embed="rId2"/>
          <a:stretch>
            <a:fillRect/>
          </a:stretch>
        </p:blipFill>
        <p:spPr>
          <a:xfrm>
            <a:off x="533400" y="2057400"/>
            <a:ext cx="7196977" cy="3886200"/>
          </a:xfrm>
          <a:prstGeom prst="rect">
            <a:avLst/>
          </a:prstGeom>
        </p:spPr>
      </p:pic>
      <p:pic>
        <p:nvPicPr>
          <p:cNvPr id="16" name="图片 15">
            <a:extLst>
              <a:ext uri="{FF2B5EF4-FFF2-40B4-BE49-F238E27FC236}">
                <a16:creationId xmlns:a16="http://schemas.microsoft.com/office/drawing/2014/main" id="{A6C5F7F5-E9FC-40F7-82E5-4D080AC2E645}"/>
              </a:ext>
            </a:extLst>
          </p:cNvPr>
          <p:cNvPicPr>
            <a:picLocks noChangeAspect="1"/>
          </p:cNvPicPr>
          <p:nvPr/>
        </p:nvPicPr>
        <p:blipFill>
          <a:blip r:embed="rId3"/>
          <a:stretch>
            <a:fillRect/>
          </a:stretch>
        </p:blipFill>
        <p:spPr>
          <a:xfrm>
            <a:off x="8083777" y="3221906"/>
            <a:ext cx="3200400" cy="1395663"/>
          </a:xfrm>
          <a:prstGeom prst="rect">
            <a:avLst/>
          </a:prstGeom>
        </p:spPr>
      </p:pic>
    </p:spTree>
    <p:extLst>
      <p:ext uri="{BB962C8B-B14F-4D97-AF65-F5344CB8AC3E}">
        <p14:creationId xmlns:p14="http://schemas.microsoft.com/office/powerpoint/2010/main" val="4124587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12C6-EAC0-4077-9E62-2E3266BBC4EE}"/>
              </a:ext>
            </a:extLst>
          </p:cNvPr>
          <p:cNvSpPr>
            <a:spLocks noGrp="1"/>
          </p:cNvSpPr>
          <p:nvPr>
            <p:ph type="title"/>
          </p:nvPr>
        </p:nvSpPr>
        <p:spPr/>
        <p:txBody>
          <a:bodyPr/>
          <a:lstStyle/>
          <a:p>
            <a:r>
              <a:rPr lang="zh-CN" altLang="en-US"/>
              <a:t>马尔可夫过程</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322CF5-6EDA-4E85-806F-106BD9233237}"/>
                  </a:ext>
                </a:extLst>
              </p:cNvPr>
              <p:cNvSpPr>
                <a:spLocks noGrp="1"/>
              </p:cNvSpPr>
              <p:nvPr>
                <p:ph idx="1"/>
              </p:nvPr>
            </p:nvSpPr>
            <p:spPr/>
            <p:txBody>
              <a:bodyPr/>
              <a:lstStyle/>
              <a:p>
                <a:r>
                  <a:rPr lang="zh-CN" altLang="en-US" dirty="0"/>
                  <a:t>随机过程（</a:t>
                </a:r>
                <a:r>
                  <a:rPr lang="en-US" altLang="zh-CN" dirty="0"/>
                  <a:t>stochastic process</a:t>
                </a:r>
                <a:r>
                  <a:rPr lang="zh-CN" altLang="en-US" dirty="0"/>
                  <a:t>）是一组随机变量</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𝑋</m:t>
                        </m:r>
                      </m:e>
                      <m:sub>
                        <m:r>
                          <a:rPr lang="en-US" altLang="zh-CN" i="1" dirty="0" smtClean="0">
                            <a:latin typeface="Cambria Math" panose="02040503050406030204" pitchFamily="18" charset="0"/>
                          </a:rPr>
                          <m:t>𝑡</m:t>
                        </m:r>
                      </m:sub>
                    </m:sSub>
                  </m:oMath>
                </a14:m>
                <a:r>
                  <a:rPr lang="zh-CN" altLang="en-US" dirty="0"/>
                  <a:t>的集合，其中</a:t>
                </a:r>
                <a:r>
                  <a:rPr lang="en-US" altLang="zh-CN" dirty="0"/>
                  <a:t>t</a:t>
                </a:r>
                <a:r>
                  <a:rPr lang="zh-CN" altLang="en-US" dirty="0"/>
                  <a:t>属于一个索引（</a:t>
                </a:r>
                <a:r>
                  <a:rPr lang="en-US" altLang="zh-CN" dirty="0"/>
                  <a:t>index</a:t>
                </a:r>
                <a:r>
                  <a:rPr lang="zh-CN" altLang="en-US" dirty="0"/>
                  <a:t>）集合</a:t>
                </a:r>
                <a:r>
                  <a:rPr lang="en-US" altLang="zh-CN" dirty="0"/>
                  <a:t>T </a:t>
                </a:r>
                <a:r>
                  <a:rPr lang="zh-CN" altLang="en-US" dirty="0"/>
                  <a:t>。</a:t>
                </a:r>
                <a:endParaRPr lang="en-US" altLang="zh-CN" dirty="0"/>
              </a:p>
              <a:p>
                <a:pPr lvl="1"/>
                <a:r>
                  <a:rPr lang="zh-CN" altLang="en-US" dirty="0"/>
                  <a:t>引集合</a:t>
                </a:r>
                <a:r>
                  <a:rPr lang="en-US" altLang="zh-CN" dirty="0"/>
                  <a:t>T </a:t>
                </a:r>
                <a:r>
                  <a:rPr lang="zh-CN" altLang="en-US" dirty="0"/>
                  <a:t>可以定义在时间域或者空间域。</a:t>
                </a:r>
                <a:endParaRPr lang="en-US" altLang="zh-CN" dirty="0"/>
              </a:p>
              <a:p>
                <a:r>
                  <a:rPr lang="zh-CN" altLang="en-US" dirty="0"/>
                  <a:t>在随机过程中，马尔可夫性质（</a:t>
                </a:r>
                <a:r>
                  <a:rPr lang="en-US" altLang="zh-CN" dirty="0"/>
                  <a:t>Markov property</a:t>
                </a:r>
                <a:r>
                  <a:rPr lang="zh-CN" altLang="en-US" dirty="0"/>
                  <a:t>）是指一个随机过程在给定现在状态及所有过去状态情况下，其未来状态的条件概率分布仅依赖于当前状态。</a:t>
                </a:r>
              </a:p>
            </p:txBody>
          </p:sp>
        </mc:Choice>
        <mc:Fallback xmlns="">
          <p:sp>
            <p:nvSpPr>
              <p:cNvPr id="3" name="内容占位符 2">
                <a:extLst>
                  <a:ext uri="{FF2B5EF4-FFF2-40B4-BE49-F238E27FC236}">
                    <a16:creationId xmlns:a16="http://schemas.microsoft.com/office/drawing/2014/main" id="{65322CF5-6EDA-4E85-806F-106BD9233237}"/>
                  </a:ext>
                </a:extLst>
              </p:cNvPr>
              <p:cNvSpPr>
                <a:spLocks noGrp="1" noRot="1" noChangeAspect="1" noMove="1" noResize="1" noEditPoints="1" noAdjustHandles="1" noChangeArrowheads="1" noChangeShapeType="1" noTextEdit="1"/>
              </p:cNvSpPr>
              <p:nvPr>
                <p:ph idx="1"/>
              </p:nvPr>
            </p:nvSpPr>
            <p:spPr>
              <a:blipFill>
                <a:blip r:embed="rId4"/>
                <a:stretch>
                  <a:fillRect l="-389" t="-1084" r="-61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FB09A51-40DF-42D5-A9AF-8667A99FCA8D}"/>
              </a:ext>
            </a:extLst>
          </p:cNvPr>
          <p:cNvPicPr>
            <a:picLocks noChangeAspect="1"/>
          </p:cNvPicPr>
          <p:nvPr/>
        </p:nvPicPr>
        <p:blipFill>
          <a:blip r:embed="rId5"/>
          <a:stretch>
            <a:fillRect/>
          </a:stretch>
        </p:blipFill>
        <p:spPr>
          <a:xfrm>
            <a:off x="3352800" y="3352800"/>
            <a:ext cx="5163239" cy="609600"/>
          </a:xfrm>
          <a:prstGeom prst="rect">
            <a:avLst/>
          </a:prstGeom>
        </p:spPr>
      </p:pic>
    </p:spTree>
    <p:extLst>
      <p:ext uri="{BB962C8B-B14F-4D97-AF65-F5344CB8AC3E}">
        <p14:creationId xmlns:p14="http://schemas.microsoft.com/office/powerpoint/2010/main" val="2269227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r>
              <a:rPr lang="zh-CN" altLang="en-US" dirty="0"/>
              <a:t>马尔可夫链</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idx="1"/>
          </p:nvPr>
        </p:nvSpPr>
        <p:spPr/>
        <p:txBody>
          <a:bodyPr/>
          <a:lstStyle/>
          <a:p>
            <a:r>
              <a:rPr lang="zh-CN" altLang="en-US" dirty="0"/>
              <a:t>离散时间的马尔可夫过程也称为马尔可夫链（</a:t>
            </a:r>
            <a:r>
              <a:rPr lang="en-US" altLang="zh-CN" dirty="0"/>
              <a:t>Markov chain</a:t>
            </a:r>
            <a:r>
              <a:rPr lang="zh-CN" altLang="en-US" dirty="0"/>
              <a:t>）</a:t>
            </a:r>
            <a:endParaRPr lang="en-US" altLang="zh-CN" dirty="0"/>
          </a:p>
          <a:p>
            <a:pPr lvl="1"/>
            <a:r>
              <a:rPr lang="zh-CN" altLang="en-US" dirty="0"/>
              <a:t>状态转移矩阵</a:t>
            </a:r>
            <a:endParaRPr lang="en-US" altLang="zh-CN" dirty="0"/>
          </a:p>
          <a:p>
            <a:pPr lvl="1"/>
            <a:endParaRPr lang="en-US" altLang="zh-CN" dirty="0"/>
          </a:p>
          <a:p>
            <a:pPr lvl="1"/>
            <a:endParaRPr lang="en-US" altLang="zh-CN" dirty="0"/>
          </a:p>
          <a:p>
            <a:pPr lvl="1"/>
            <a:endParaRPr lang="en-US" altLang="zh-CN" dirty="0"/>
          </a:p>
          <a:p>
            <a:pPr lvl="1"/>
            <a:r>
              <a:rPr lang="zh-CN" altLang="en-US" dirty="0"/>
              <a:t>例子</a:t>
            </a:r>
          </a:p>
        </p:txBody>
      </p:sp>
      <p:pic>
        <p:nvPicPr>
          <p:cNvPr id="7" name="图片 6">
            <a:extLst>
              <a:ext uri="{FF2B5EF4-FFF2-40B4-BE49-F238E27FC236}">
                <a16:creationId xmlns:a16="http://schemas.microsoft.com/office/drawing/2014/main" id="{AA128241-0E7D-4FD2-9E19-499EC40F2DC3}"/>
              </a:ext>
            </a:extLst>
          </p:cNvPr>
          <p:cNvPicPr>
            <a:picLocks noChangeAspect="1"/>
          </p:cNvPicPr>
          <p:nvPr/>
        </p:nvPicPr>
        <p:blipFill>
          <a:blip r:embed="rId2"/>
          <a:stretch>
            <a:fillRect/>
          </a:stretch>
        </p:blipFill>
        <p:spPr>
          <a:xfrm>
            <a:off x="3810000" y="1981200"/>
            <a:ext cx="2515630" cy="533400"/>
          </a:xfrm>
          <a:prstGeom prst="rect">
            <a:avLst/>
          </a:prstGeom>
        </p:spPr>
      </p:pic>
      <p:pic>
        <p:nvPicPr>
          <p:cNvPr id="10" name="Picture 2" descr="https://cdn-images-1.medium.com/max/1600/0*kAIT2tNGI01-8Z_a.gif">
            <a:extLst>
              <a:ext uri="{FF2B5EF4-FFF2-40B4-BE49-F238E27FC236}">
                <a16:creationId xmlns:a16="http://schemas.microsoft.com/office/drawing/2014/main" id="{1EA87E63-42CC-4966-AEC8-FD56D047D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505200"/>
            <a:ext cx="443343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pPr lvl="1"/>
            <a:r>
              <a:rPr lang="zh-CN" altLang="en-US" dirty="0"/>
              <a:t>平稳分布（ </a:t>
            </a:r>
            <a:r>
              <a:rPr lang="en-US" altLang="zh-CN" dirty="0"/>
              <a:t>Stationary Distribution </a:t>
            </a:r>
            <a:r>
              <a:rPr lang="zh-CN" altLang="en-US" dirty="0"/>
              <a:t>）</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idx="4294967295"/>
          </p:nvPr>
        </p:nvSpPr>
        <p:spPr>
          <a:xfrm>
            <a:off x="0" y="1066800"/>
            <a:ext cx="10972800" cy="5062538"/>
          </a:xfrm>
        </p:spPr>
        <p:txBody>
          <a:bodyPr/>
          <a:lstStyle/>
          <a:p>
            <a:pPr lvl="1"/>
            <a:endParaRPr lang="en-US" altLang="zh-CN" dirty="0"/>
          </a:p>
          <a:p>
            <a:pPr lvl="1"/>
            <a:endParaRPr lang="en-US" altLang="zh-CN" dirty="0"/>
          </a:p>
        </p:txBody>
      </p:sp>
      <p:pic>
        <p:nvPicPr>
          <p:cNvPr id="6" name="图片 5">
            <a:extLst>
              <a:ext uri="{FF2B5EF4-FFF2-40B4-BE49-F238E27FC236}">
                <a16:creationId xmlns:a16="http://schemas.microsoft.com/office/drawing/2014/main" id="{3B9BEF5F-2F49-4F9D-8D21-8A735F3527C2}"/>
              </a:ext>
            </a:extLst>
          </p:cNvPr>
          <p:cNvPicPr>
            <a:picLocks noChangeAspect="1"/>
          </p:cNvPicPr>
          <p:nvPr/>
        </p:nvPicPr>
        <p:blipFill>
          <a:blip r:embed="rId2"/>
          <a:stretch>
            <a:fillRect/>
          </a:stretch>
        </p:blipFill>
        <p:spPr>
          <a:xfrm>
            <a:off x="2209800" y="2247900"/>
            <a:ext cx="6751956" cy="2362200"/>
          </a:xfrm>
          <a:prstGeom prst="rect">
            <a:avLst/>
          </a:prstGeom>
        </p:spPr>
      </p:pic>
    </p:spTree>
    <p:extLst>
      <p:ext uri="{BB962C8B-B14F-4D97-AF65-F5344CB8AC3E}">
        <p14:creationId xmlns:p14="http://schemas.microsoft.com/office/powerpoint/2010/main" val="1866827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43074-91BD-4D0B-95E1-D9C4C904566C}"/>
              </a:ext>
            </a:extLst>
          </p:cNvPr>
          <p:cNvSpPr>
            <a:spLocks noGrp="1"/>
          </p:cNvSpPr>
          <p:nvPr>
            <p:ph type="title"/>
          </p:nvPr>
        </p:nvSpPr>
        <p:spPr/>
        <p:txBody>
          <a:bodyPr/>
          <a:lstStyle/>
          <a:p>
            <a:r>
              <a:rPr lang="zh-CN" altLang="en-US" dirty="0"/>
              <a:t>细致平稳条件</a:t>
            </a:r>
          </a:p>
        </p:txBody>
      </p:sp>
      <p:pic>
        <p:nvPicPr>
          <p:cNvPr id="5" name="图片 4">
            <a:extLst>
              <a:ext uri="{FF2B5EF4-FFF2-40B4-BE49-F238E27FC236}">
                <a16:creationId xmlns:a16="http://schemas.microsoft.com/office/drawing/2014/main" id="{8FDD1D9D-BEEA-4806-92E5-AD2DB3C5596F}"/>
              </a:ext>
            </a:extLst>
          </p:cNvPr>
          <p:cNvPicPr>
            <a:picLocks noChangeAspect="1"/>
          </p:cNvPicPr>
          <p:nvPr/>
        </p:nvPicPr>
        <p:blipFill>
          <a:blip r:embed="rId2"/>
          <a:stretch>
            <a:fillRect/>
          </a:stretch>
        </p:blipFill>
        <p:spPr>
          <a:xfrm>
            <a:off x="2895600" y="2057400"/>
            <a:ext cx="5666163" cy="2841246"/>
          </a:xfrm>
          <a:prstGeom prst="rect">
            <a:avLst/>
          </a:prstGeom>
        </p:spPr>
      </p:pic>
    </p:spTree>
    <p:extLst>
      <p:ext uri="{BB962C8B-B14F-4D97-AF65-F5344CB8AC3E}">
        <p14:creationId xmlns:p14="http://schemas.microsoft.com/office/powerpoint/2010/main" val="2302534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47886-8A89-4920-95B9-F7A4399E7818}"/>
              </a:ext>
            </a:extLst>
          </p:cNvPr>
          <p:cNvSpPr>
            <a:spLocks noGrp="1"/>
          </p:cNvSpPr>
          <p:nvPr>
            <p:ph type="title"/>
          </p:nvPr>
        </p:nvSpPr>
        <p:spPr/>
        <p:txBody>
          <a:bodyPr/>
          <a:lstStyle/>
          <a:p>
            <a:r>
              <a:rPr lang="zh-CN" altLang="en-US"/>
              <a:t>马尔可夫链蒙特卡罗方法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F5106F-5D71-4BC3-9C7E-D287191866DE}"/>
                  </a:ext>
                </a:extLst>
              </p:cNvPr>
              <p:cNvSpPr>
                <a:spLocks noGrp="1"/>
              </p:cNvSpPr>
              <p:nvPr>
                <p:ph idx="1"/>
              </p:nvPr>
            </p:nvSpPr>
            <p:spPr/>
            <p:txBody>
              <a:bodyPr/>
              <a:lstStyle/>
              <a:p>
                <a:r>
                  <a:rPr lang="en-US" altLang="zh-CN" dirty="0"/>
                  <a:t>Markov Chain Monte Carlo</a:t>
                </a:r>
                <a:r>
                  <a:rPr lang="zh-CN" altLang="en-US" dirty="0"/>
                  <a:t>，</a:t>
                </a:r>
                <a:r>
                  <a:rPr lang="en-US" altLang="zh-CN" dirty="0"/>
                  <a:t>MCMC</a:t>
                </a:r>
              </a:p>
              <a:p>
                <a:pPr lvl="1"/>
                <a:r>
                  <a:rPr lang="zh-CN" altLang="en-US" dirty="0"/>
                  <a:t>核心思想是将采样过程看作是一个马尔可夫链。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MCMC</a:t>
                </a:r>
                <a:r>
                  <a:rPr lang="zh-CN" altLang="en-US" dirty="0"/>
                  <a:t>方法的关键是如何构造出平稳分布为</a:t>
                </a:r>
                <a14:m>
                  <m:oMath xmlns:m="http://schemas.openxmlformats.org/officeDocument/2006/math">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oMath>
                </a14:m>
                <a:r>
                  <a:rPr lang="zh-CN" altLang="en-US" dirty="0"/>
                  <a:t>的马尔可夫链</a:t>
                </a:r>
                <a:endParaRPr lang="en-US" altLang="zh-CN" dirty="0"/>
              </a:p>
              <a:p>
                <a:pPr lvl="1"/>
                <a:r>
                  <a:rPr lang="zh-CN" altLang="en-US" dirty="0"/>
                  <a:t>并且其状态转移分布</a:t>
                </a:r>
                <a14:m>
                  <m:oMath xmlns:m="http://schemas.openxmlformats.org/officeDocument/2006/math">
                    <m:r>
                      <a:rPr lang="en-US" altLang="zh-CN" dirty="0" smtClean="0">
                        <a:latin typeface="Cambria Math" panose="02040503050406030204" pitchFamily="18" charset="0"/>
                      </a:rPr>
                      <m:t>𝑞</m:t>
                    </m:r>
                    <m:r>
                      <a:rPr lang="en-US" altLang="zh-CN" dirty="0" smtClean="0">
                        <a:latin typeface="Cambria Math" panose="02040503050406030204" pitchFamily="18" charset="0"/>
                      </a:rPr>
                      <m:t>(</m:t>
                    </m:r>
                    <m:r>
                      <a:rPr lang="en-US" altLang="zh-CN" dirty="0" err="1">
                        <a:latin typeface="Cambria Math" panose="02040503050406030204" pitchFamily="18" charset="0"/>
                      </a:rPr>
                      <m:t>𝑥</m:t>
                    </m:r>
                    <m:r>
                      <a:rPr lang="en-US" altLang="zh-CN" dirty="0" err="1">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dirty="0" err="1">
                            <a:latin typeface="Cambria Math" panose="02040503050406030204" pitchFamily="18" charset="0"/>
                          </a:rPr>
                          <m:t>𝑥</m:t>
                        </m:r>
                      </m:e>
                      <m:sub>
                        <m:r>
                          <a:rPr lang="en-US" altLang="zh-CN" dirty="0" err="1">
                            <a:latin typeface="Cambria Math" panose="02040503050406030204" pitchFamily="18" charset="0"/>
                          </a:rPr>
                          <m:t>𝑡</m:t>
                        </m:r>
                      </m:sub>
                    </m:sSub>
                    <m:r>
                      <a:rPr lang="en-US" altLang="zh-CN" dirty="0">
                        <a:latin typeface="Cambria Math" panose="02040503050406030204" pitchFamily="18" charset="0"/>
                      </a:rPr>
                      <m:t> )</m:t>
                    </m:r>
                  </m:oMath>
                </a14:m>
                <a:r>
                  <a:rPr lang="zh-CN" altLang="en-US" dirty="0"/>
                  <a:t>一般为比较容易采样的分布。</a:t>
                </a:r>
              </a:p>
            </p:txBody>
          </p:sp>
        </mc:Choice>
        <mc:Fallback xmlns="">
          <p:sp>
            <p:nvSpPr>
              <p:cNvPr id="3" name="内容占位符 2">
                <a:extLst>
                  <a:ext uri="{FF2B5EF4-FFF2-40B4-BE49-F238E27FC236}">
                    <a16:creationId xmlns:a16="http://schemas.microsoft.com/office/drawing/2014/main" id="{D0F5106F-5D71-4BC3-9C7E-D287191866DE}"/>
                  </a:ext>
                </a:extLst>
              </p:cNvPr>
              <p:cNvSpPr>
                <a:spLocks noGrp="1" noRot="1" noChangeAspect="1" noMove="1" noResize="1" noEditPoints="1" noAdjustHandles="1" noChangeArrowheads="1" noChangeShapeType="1" noTextEdit="1"/>
              </p:cNvSpPr>
              <p:nvPr>
                <p:ph idx="1"/>
              </p:nvPr>
            </p:nvSpPr>
            <p:spPr>
              <a:blipFill>
                <a:blip r:embed="rId4"/>
                <a:stretch>
                  <a:fillRect l="-389" t="-108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3E3E8FB-520A-4EBA-8A86-08C91CBF0BAA}"/>
              </a:ext>
            </a:extLst>
          </p:cNvPr>
          <p:cNvPicPr>
            <a:picLocks noChangeAspect="1"/>
          </p:cNvPicPr>
          <p:nvPr/>
        </p:nvPicPr>
        <p:blipFill>
          <a:blip r:embed="rId5"/>
          <a:stretch>
            <a:fillRect/>
          </a:stretch>
        </p:blipFill>
        <p:spPr>
          <a:xfrm>
            <a:off x="2362200" y="2286000"/>
            <a:ext cx="7026425" cy="1403922"/>
          </a:xfrm>
          <a:prstGeom prst="rect">
            <a:avLst/>
          </a:prstGeom>
        </p:spPr>
      </p:pic>
    </p:spTree>
    <p:extLst>
      <p:ext uri="{BB962C8B-B14F-4D97-AF65-F5344CB8AC3E}">
        <p14:creationId xmlns:p14="http://schemas.microsoft.com/office/powerpoint/2010/main" val="2921410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20">
            <a:extLst>
              <a:ext uri="{FF2B5EF4-FFF2-40B4-BE49-F238E27FC236}">
                <a16:creationId xmlns:a16="http://schemas.microsoft.com/office/drawing/2014/main" id="{EBE49D69-ED26-4484-B5FD-493B27B7142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36" name="内容占位符 35">
                <a:extLst>
                  <a:ext uri="{FF2B5EF4-FFF2-40B4-BE49-F238E27FC236}">
                    <a16:creationId xmlns:a16="http://schemas.microsoft.com/office/drawing/2014/main" id="{DD337A99-5DE0-49F6-8121-27BC6324AA3E}"/>
                  </a:ext>
                </a:extLst>
              </p:cNvPr>
              <p:cNvSpPr>
                <a:spLocks noGrp="1"/>
              </p:cNvSpPr>
              <p:nvPr>
                <p:ph idx="10"/>
              </p:nvPr>
            </p:nvSpPr>
            <p:spPr/>
            <p:txBody>
              <a:bodyPr/>
              <a:lstStyle/>
              <a:p>
                <a:r>
                  <a:rPr lang="zh-CN" altLang="en-US" dirty="0"/>
                  <a:t>该修正的马尔可夫链可以达到平稳状态，且平稳分布为</a:t>
                </a:r>
                <a14:m>
                  <m:oMath xmlns:m="http://schemas.openxmlformats.org/officeDocument/2006/math">
                    <m:r>
                      <a:rPr lang="zh-CN" altLang="en-US" dirty="0">
                        <a:latin typeface="Cambria Math" panose="02040503050406030204" pitchFamily="18" charset="0"/>
                      </a:rPr>
                      <m:t> </m:t>
                    </m:r>
                    <m:r>
                      <a:rPr lang="zh-CN" altLang="en-US" dirty="0">
                        <a:latin typeface="Cambria Math" panose="02040503050406030204" pitchFamily="18" charset="0"/>
                      </a:rPr>
                      <m:t>𝑞</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 </a:t>
                </a:r>
                <a:r>
                  <a:rPr lang="zh-CN" altLang="en-US" dirty="0"/>
                  <a:t>．</a:t>
                </a:r>
              </a:p>
              <a:p>
                <a:endParaRPr lang="zh-CN" altLang="en-US" dirty="0"/>
              </a:p>
            </p:txBody>
          </p:sp>
        </mc:Choice>
        <mc:Fallback xmlns="">
          <p:sp>
            <p:nvSpPr>
              <p:cNvPr id="36" name="内容占位符 35">
                <a:extLst>
                  <a:ext uri="{FF2B5EF4-FFF2-40B4-BE49-F238E27FC236}">
                    <a16:creationId xmlns:a16="http://schemas.microsoft.com/office/drawing/2014/main" id="{DD337A99-5DE0-49F6-8121-27BC6324AA3E}"/>
                  </a:ext>
                </a:extLst>
              </p:cNvPr>
              <p:cNvSpPr>
                <a:spLocks noGrp="1" noRot="1" noChangeAspect="1" noMove="1" noResize="1" noEditPoints="1" noAdjustHandles="1" noChangeArrowheads="1" noChangeShapeType="1" noTextEdit="1"/>
              </p:cNvSpPr>
              <p:nvPr>
                <p:ph idx="10"/>
              </p:nvPr>
            </p:nvSpPr>
            <p:spPr>
              <a:blipFill>
                <a:blip r:embed="rId4"/>
                <a:stretch>
                  <a:fillRect l="-800" t="-964"/>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8808C200-0113-4E07-9082-44289F60DD27}"/>
              </a:ext>
            </a:extLst>
          </p:cNvPr>
          <p:cNvSpPr>
            <a:spLocks noGrp="1"/>
          </p:cNvSpPr>
          <p:nvPr>
            <p:ph type="title"/>
          </p:nvPr>
        </p:nvSpPr>
        <p:spPr/>
        <p:txBody>
          <a:bodyPr/>
          <a:lstStyle/>
          <a:p>
            <a:r>
              <a:rPr lang="en-US" altLang="zh-CN"/>
              <a:t>Metropolis-Hastings</a:t>
            </a:r>
            <a:r>
              <a:rPr lang="zh-CN" altLang="en-US"/>
              <a:t>算法</a:t>
            </a:r>
            <a:endParaRPr lang="zh-CN" altLang="en-US" dirty="0"/>
          </a:p>
        </p:txBody>
      </p:sp>
      <p:pic>
        <p:nvPicPr>
          <p:cNvPr id="14" name="内容占位符 8">
            <a:extLst>
              <a:ext uri="{FF2B5EF4-FFF2-40B4-BE49-F238E27FC236}">
                <a16:creationId xmlns:a16="http://schemas.microsoft.com/office/drawing/2014/main" id="{F16C8FC5-1B26-4B56-AC51-CCDB99666E85}"/>
              </a:ext>
            </a:extLst>
          </p:cNvPr>
          <p:cNvPicPr>
            <a:picLocks noChangeAspect="1"/>
          </p:cNvPicPr>
          <p:nvPr/>
        </p:nvPicPr>
        <p:blipFill>
          <a:blip r:embed="rId5"/>
          <a:stretch>
            <a:fillRect/>
          </a:stretch>
        </p:blipFill>
        <p:spPr bwMode="auto">
          <a:xfrm>
            <a:off x="13817" y="1630041"/>
            <a:ext cx="6081928" cy="118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9F4CDD77-717A-4D5B-AEBB-DC5E13E689CE}"/>
              </a:ext>
            </a:extLst>
          </p:cNvPr>
          <p:cNvSpPr txBox="1"/>
          <p:nvPr/>
        </p:nvSpPr>
        <p:spPr>
          <a:xfrm>
            <a:off x="5639651" y="2973077"/>
            <a:ext cx="65" cy="276999"/>
          </a:xfrm>
          <a:prstGeom prst="rect">
            <a:avLst/>
          </a:prstGeom>
          <a:noFill/>
        </p:spPr>
        <p:txBody>
          <a:bodyPr wrap="none" lIns="0" tIns="0" rIns="0" bIns="0" rtlCol="0">
            <a:spAutoFit/>
          </a:bodyPr>
          <a:lstStyle/>
          <a:p>
            <a:endParaRPr lang="zh-CN" altLang="en-US" dirty="0"/>
          </a:p>
        </p:txBody>
      </p:sp>
      <p:pic>
        <p:nvPicPr>
          <p:cNvPr id="28" name="图片 27">
            <a:extLst>
              <a:ext uri="{FF2B5EF4-FFF2-40B4-BE49-F238E27FC236}">
                <a16:creationId xmlns:a16="http://schemas.microsoft.com/office/drawing/2014/main" id="{DA0BAF3B-B680-42A5-A7FB-87EAF1B32DBA}"/>
              </a:ext>
            </a:extLst>
          </p:cNvPr>
          <p:cNvPicPr>
            <a:picLocks noChangeAspect="1"/>
          </p:cNvPicPr>
          <p:nvPr/>
        </p:nvPicPr>
        <p:blipFill>
          <a:blip r:embed="rId6"/>
          <a:stretch>
            <a:fillRect/>
          </a:stretch>
        </p:blipFill>
        <p:spPr>
          <a:xfrm>
            <a:off x="6934200" y="2431427"/>
            <a:ext cx="3810100" cy="2307832"/>
          </a:xfrm>
          <a:prstGeom prst="rect">
            <a:avLst/>
          </a:prstGeom>
        </p:spPr>
      </p:pic>
      <p:pic>
        <p:nvPicPr>
          <p:cNvPr id="29" name="内容占位符 25">
            <a:extLst>
              <a:ext uri="{FF2B5EF4-FFF2-40B4-BE49-F238E27FC236}">
                <a16:creationId xmlns:a16="http://schemas.microsoft.com/office/drawing/2014/main" id="{A83C31A4-5290-4F64-930B-D6806ADB9FF0}"/>
              </a:ext>
            </a:extLst>
          </p:cNvPr>
          <p:cNvPicPr>
            <a:picLocks noChangeAspect="1"/>
          </p:cNvPicPr>
          <p:nvPr/>
        </p:nvPicPr>
        <p:blipFill>
          <a:blip r:embed="rId7"/>
          <a:stretch>
            <a:fillRect/>
          </a:stretch>
        </p:blipFill>
        <p:spPr bwMode="auto">
          <a:xfrm>
            <a:off x="19311" y="4150477"/>
            <a:ext cx="6152889" cy="10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902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387329-FBB4-428B-9099-F47E68531B87}"/>
              </a:ext>
            </a:extLst>
          </p:cNvPr>
          <p:cNvPicPr>
            <a:picLocks noChangeAspect="1"/>
          </p:cNvPicPr>
          <p:nvPr/>
        </p:nvPicPr>
        <p:blipFill>
          <a:blip r:embed="rId2"/>
          <a:stretch>
            <a:fillRect/>
          </a:stretch>
        </p:blipFill>
        <p:spPr>
          <a:xfrm>
            <a:off x="1371600" y="662088"/>
            <a:ext cx="6316509" cy="5533824"/>
          </a:xfrm>
          <a:prstGeom prst="rect">
            <a:avLst/>
          </a:prstGeom>
        </p:spPr>
      </p:pic>
    </p:spTree>
    <p:extLst>
      <p:ext uri="{BB962C8B-B14F-4D97-AF65-F5344CB8AC3E}">
        <p14:creationId xmlns:p14="http://schemas.microsoft.com/office/powerpoint/2010/main" val="1644038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189EE-03A2-4973-AA61-EFE24347E672}"/>
              </a:ext>
            </a:extLst>
          </p:cNvPr>
          <p:cNvSpPr>
            <a:spLocks noGrp="1"/>
          </p:cNvSpPr>
          <p:nvPr>
            <p:ph type="title"/>
          </p:nvPr>
        </p:nvSpPr>
        <p:spPr/>
        <p:txBody>
          <a:bodyPr/>
          <a:lstStyle/>
          <a:p>
            <a:r>
              <a:rPr lang="en-US" altLang="zh-CN" dirty="0"/>
              <a:t>Metropolis</a:t>
            </a:r>
            <a:r>
              <a:rPr lang="zh-CN" altLang="en-US" dirty="0"/>
              <a:t>算法</a:t>
            </a:r>
          </a:p>
        </p:txBody>
      </p:sp>
      <p:pic>
        <p:nvPicPr>
          <p:cNvPr id="4" name="图片 3">
            <a:extLst>
              <a:ext uri="{FF2B5EF4-FFF2-40B4-BE49-F238E27FC236}">
                <a16:creationId xmlns:a16="http://schemas.microsoft.com/office/drawing/2014/main" id="{14D191FB-0E1F-468E-B187-5068BC97AD7D}"/>
              </a:ext>
            </a:extLst>
          </p:cNvPr>
          <p:cNvPicPr>
            <a:picLocks noChangeAspect="1"/>
          </p:cNvPicPr>
          <p:nvPr/>
        </p:nvPicPr>
        <p:blipFill>
          <a:blip r:embed="rId2"/>
          <a:stretch>
            <a:fillRect/>
          </a:stretch>
        </p:blipFill>
        <p:spPr>
          <a:xfrm>
            <a:off x="2971800" y="1905000"/>
            <a:ext cx="5622619" cy="1491382"/>
          </a:xfrm>
          <a:prstGeom prst="rect">
            <a:avLst/>
          </a:prstGeom>
        </p:spPr>
      </p:pic>
    </p:spTree>
    <p:extLst>
      <p:ext uri="{BB962C8B-B14F-4D97-AF65-F5344CB8AC3E}">
        <p14:creationId xmlns:p14="http://schemas.microsoft.com/office/powerpoint/2010/main" val="10506386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3D4D68-1B77-4B3D-A37B-4120776E3D2D}"/>
              </a:ext>
            </a:extLst>
          </p:cNvPr>
          <p:cNvSpPr>
            <a:spLocks noGrp="1"/>
          </p:cNvSpPr>
          <p:nvPr>
            <p:ph idx="1"/>
          </p:nvPr>
        </p:nvSpPr>
        <p:spPr/>
        <p:txBody>
          <a:bodyPr/>
          <a:lstStyle/>
          <a:p>
            <a:r>
              <a:rPr lang="zh-CN" altLang="en-US" dirty="0"/>
              <a:t>吉布斯采样（</a:t>
            </a:r>
            <a:r>
              <a:rPr lang="en-US" altLang="zh-CN" dirty="0"/>
              <a:t>Gibbs Sampling</a:t>
            </a:r>
            <a:r>
              <a:rPr lang="zh-CN" altLang="en-US" dirty="0"/>
              <a:t>）是一种有效地对高维空间中的分布进行采样的</a:t>
            </a:r>
            <a:r>
              <a:rPr lang="en-US" altLang="zh-CN" dirty="0"/>
              <a:t>MCMC</a:t>
            </a:r>
            <a:r>
              <a:rPr lang="zh-CN" altLang="en-US" dirty="0"/>
              <a:t>方法，可以看作是</a:t>
            </a:r>
            <a:r>
              <a:rPr lang="en-US" altLang="zh-CN" dirty="0"/>
              <a:t>Metropolis-Hastings</a:t>
            </a:r>
            <a:r>
              <a:rPr lang="zh-CN" altLang="en-US" dirty="0"/>
              <a:t>算法的特例。</a:t>
            </a:r>
            <a:endParaRPr lang="en-US" altLang="zh-CN" dirty="0"/>
          </a:p>
          <a:p>
            <a:pPr lvl="1"/>
            <a:r>
              <a:rPr lang="zh-CN" altLang="en-US" dirty="0">
                <a:solidFill>
                  <a:srgbClr val="FF0000"/>
                </a:solidFill>
              </a:rPr>
              <a:t>全条件概率（</a:t>
            </a:r>
            <a:r>
              <a:rPr lang="en-US" altLang="zh-CN" dirty="0">
                <a:solidFill>
                  <a:srgbClr val="FF0000"/>
                </a:solidFill>
              </a:rPr>
              <a:t>Full Conditional Probability</a:t>
            </a:r>
            <a:r>
              <a:rPr lang="zh-CN" altLang="en-US" dirty="0">
                <a:solidFill>
                  <a:srgbClr val="FF0000"/>
                </a:solidFill>
              </a:rPr>
              <a:t>）</a:t>
            </a:r>
            <a:endParaRPr lang="en-US" altLang="zh-CN" dirty="0"/>
          </a:p>
          <a:p>
            <a:pPr lvl="1"/>
            <a:endParaRPr lang="en-US" altLang="zh-CN" dirty="0"/>
          </a:p>
          <a:p>
            <a:pPr lvl="1"/>
            <a:endParaRPr lang="en-US" altLang="zh-CN" dirty="0"/>
          </a:p>
          <a:p>
            <a:pPr lvl="1"/>
            <a:endParaRPr lang="en-US" altLang="zh-CN" dirty="0"/>
          </a:p>
          <a:p>
            <a:pPr lvl="1"/>
            <a:r>
              <a:rPr lang="zh-CN" altLang="en-US" dirty="0"/>
              <a:t>吉布斯采样使用</a:t>
            </a:r>
            <a:r>
              <a:rPr lang="zh-CN" altLang="en-US" dirty="0">
                <a:solidFill>
                  <a:srgbClr val="FF0000"/>
                </a:solidFill>
              </a:rPr>
              <a:t>全条件概率</a:t>
            </a:r>
            <a:r>
              <a:rPr lang="zh-CN" altLang="en-US" dirty="0"/>
              <a:t>作为提议分布来依次对每个维度进行采样，并设置接受率为</a:t>
            </a:r>
            <a:r>
              <a:rPr lang="en-US" altLang="zh-CN" dirty="0"/>
              <a:t>A = 1</a:t>
            </a:r>
            <a:r>
              <a:rPr lang="zh-CN" altLang="en-US" dirty="0"/>
              <a:t>。</a:t>
            </a:r>
          </a:p>
        </p:txBody>
      </p:sp>
      <p:sp>
        <p:nvSpPr>
          <p:cNvPr id="4" name="内容占位符 3">
            <a:extLst>
              <a:ext uri="{FF2B5EF4-FFF2-40B4-BE49-F238E27FC236}">
                <a16:creationId xmlns:a16="http://schemas.microsoft.com/office/drawing/2014/main" id="{58261389-7AF0-481D-827F-4ECFAA21CEAE}"/>
              </a:ext>
            </a:extLst>
          </p:cNvPr>
          <p:cNvSpPr>
            <a:spLocks noGrp="1"/>
          </p:cNvSpPr>
          <p:nvPr>
            <p:ph idx="10"/>
          </p:nvPr>
        </p:nvSpPr>
        <p:spPr/>
        <p:txBody>
          <a:bodyPr/>
          <a:lstStyle/>
          <a:p>
            <a:r>
              <a:rPr lang="zh-CN" altLang="en-US" dirty="0"/>
              <a:t>吉布斯采样可以按照任意的顺序根据全条件分布依次对每个变量进行采样。假设从一个随机的初始化状态</a:t>
            </a:r>
            <a:r>
              <a:rPr lang="en-US" altLang="zh-CN" dirty="0"/>
              <a:t>x</a:t>
            </a:r>
            <a:r>
              <a:rPr lang="en-US" altLang="zh-CN" baseline="30000" dirty="0"/>
              <a:t>(0)</a:t>
            </a:r>
            <a:r>
              <a:rPr lang="en-US" altLang="zh-CN" dirty="0"/>
              <a:t> </a:t>
            </a:r>
            <a:r>
              <a:rPr lang="zh-CN" altLang="en-US" dirty="0"/>
              <a:t>开始，按照下标顺序依次对</a:t>
            </a:r>
            <a:r>
              <a:rPr lang="en-US" altLang="zh-CN" dirty="0"/>
              <a:t>M </a:t>
            </a:r>
            <a:r>
              <a:rPr lang="zh-CN" altLang="en-US" dirty="0"/>
              <a:t>个变量进行采样。</a:t>
            </a:r>
          </a:p>
          <a:p>
            <a:endParaRPr lang="zh-CN" altLang="en-US" dirty="0"/>
          </a:p>
        </p:txBody>
      </p:sp>
      <p:sp>
        <p:nvSpPr>
          <p:cNvPr id="2" name="标题 1">
            <a:extLst>
              <a:ext uri="{FF2B5EF4-FFF2-40B4-BE49-F238E27FC236}">
                <a16:creationId xmlns:a16="http://schemas.microsoft.com/office/drawing/2014/main" id="{2E8790AB-2D93-4126-9064-0F433CA0D4F7}"/>
              </a:ext>
            </a:extLst>
          </p:cNvPr>
          <p:cNvSpPr>
            <a:spLocks noGrp="1"/>
          </p:cNvSpPr>
          <p:nvPr>
            <p:ph type="title"/>
          </p:nvPr>
        </p:nvSpPr>
        <p:spPr/>
        <p:txBody>
          <a:bodyPr/>
          <a:lstStyle/>
          <a:p>
            <a:r>
              <a:rPr lang="zh-CN" altLang="en-US" dirty="0"/>
              <a:t>吉布斯采样</a:t>
            </a:r>
          </a:p>
        </p:txBody>
      </p:sp>
      <p:pic>
        <p:nvPicPr>
          <p:cNvPr id="6" name="图片 5">
            <a:extLst>
              <a:ext uri="{FF2B5EF4-FFF2-40B4-BE49-F238E27FC236}">
                <a16:creationId xmlns:a16="http://schemas.microsoft.com/office/drawing/2014/main" id="{13FF126F-A87F-465B-86A3-56C0FF224016}"/>
              </a:ext>
            </a:extLst>
          </p:cNvPr>
          <p:cNvPicPr>
            <a:picLocks noChangeAspect="1"/>
          </p:cNvPicPr>
          <p:nvPr/>
        </p:nvPicPr>
        <p:blipFill>
          <a:blip r:embed="rId2"/>
          <a:stretch>
            <a:fillRect/>
          </a:stretch>
        </p:blipFill>
        <p:spPr>
          <a:xfrm>
            <a:off x="7696200" y="3124200"/>
            <a:ext cx="2688842" cy="2873904"/>
          </a:xfrm>
          <a:prstGeom prst="rect">
            <a:avLst/>
          </a:prstGeom>
        </p:spPr>
      </p:pic>
      <p:pic>
        <p:nvPicPr>
          <p:cNvPr id="8" name="图片 7">
            <a:extLst>
              <a:ext uri="{FF2B5EF4-FFF2-40B4-BE49-F238E27FC236}">
                <a16:creationId xmlns:a16="http://schemas.microsoft.com/office/drawing/2014/main" id="{B6795BFC-913B-4601-917F-991B93E24787}"/>
              </a:ext>
            </a:extLst>
          </p:cNvPr>
          <p:cNvPicPr>
            <a:picLocks noChangeAspect="1"/>
          </p:cNvPicPr>
          <p:nvPr/>
        </p:nvPicPr>
        <p:blipFill>
          <a:blip r:embed="rId3"/>
          <a:stretch>
            <a:fillRect/>
          </a:stretch>
        </p:blipFill>
        <p:spPr>
          <a:xfrm>
            <a:off x="1513066" y="3048000"/>
            <a:ext cx="3679468" cy="702147"/>
          </a:xfrm>
          <a:prstGeom prst="rect">
            <a:avLst/>
          </a:prstGeom>
        </p:spPr>
      </p:pic>
    </p:spTree>
    <p:extLst>
      <p:ext uri="{BB962C8B-B14F-4D97-AF65-F5344CB8AC3E}">
        <p14:creationId xmlns:p14="http://schemas.microsoft.com/office/powerpoint/2010/main" val="2690573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0879F6-4618-462B-8D6B-B731A155C19E}"/>
              </a:ext>
            </a:extLst>
          </p:cNvPr>
          <p:cNvSpPr>
            <a:spLocks noGrp="1"/>
          </p:cNvSpPr>
          <p:nvPr>
            <p:ph type="title"/>
          </p:nvPr>
        </p:nvSpPr>
        <p:spPr/>
        <p:txBody>
          <a:bodyPr/>
          <a:lstStyle/>
          <a:p>
            <a:r>
              <a:rPr lang="zh-CN" altLang="en-US" dirty="0"/>
              <a:t>使用</a:t>
            </a:r>
            <a:r>
              <a:rPr lang="en-US" altLang="zh-CN" dirty="0"/>
              <a:t>MCMC</a:t>
            </a:r>
            <a:r>
              <a:rPr lang="zh-CN" altLang="en-US" dirty="0"/>
              <a:t>方法的注意事项</a:t>
            </a:r>
          </a:p>
        </p:txBody>
      </p:sp>
      <p:sp>
        <p:nvSpPr>
          <p:cNvPr id="4" name="内容占位符 3">
            <a:extLst>
              <a:ext uri="{FF2B5EF4-FFF2-40B4-BE49-F238E27FC236}">
                <a16:creationId xmlns:a16="http://schemas.microsoft.com/office/drawing/2014/main" id="{0EDEB5C1-0275-4F31-8D52-13EFC2FEEC6F}"/>
              </a:ext>
            </a:extLst>
          </p:cNvPr>
          <p:cNvSpPr>
            <a:spLocks noGrp="1"/>
          </p:cNvSpPr>
          <p:nvPr>
            <p:ph idx="1"/>
          </p:nvPr>
        </p:nvSpPr>
        <p:spPr/>
        <p:txBody>
          <a:bodyPr/>
          <a:lstStyle/>
          <a:p>
            <a:r>
              <a:rPr lang="zh-CN" altLang="en-US" dirty="0"/>
              <a:t>马尔可夫链需要经过一段时间的随机游走才能达到平稳状态，这段时间称为预烧期（</a:t>
            </a:r>
            <a:r>
              <a:rPr lang="en-US" altLang="zh-CN" dirty="0"/>
              <a:t>Burn-in Period</a:t>
            </a:r>
            <a:r>
              <a:rPr lang="zh-CN" altLang="en-US" dirty="0"/>
              <a:t>）。</a:t>
            </a:r>
            <a:endParaRPr lang="en-US" altLang="zh-CN" dirty="0"/>
          </a:p>
          <a:p>
            <a:pPr lvl="1"/>
            <a:r>
              <a:rPr lang="zh-CN" altLang="en-US" dirty="0"/>
              <a:t>预烧期内的采样点并不服从分布</a:t>
            </a:r>
            <a:r>
              <a:rPr lang="en-US" altLang="zh-CN" dirty="0"/>
              <a:t>p(x)</a:t>
            </a:r>
            <a:r>
              <a:rPr lang="zh-CN" altLang="en-US" dirty="0"/>
              <a:t>，需要丢弃。</a:t>
            </a:r>
            <a:endParaRPr lang="en-US" altLang="zh-CN" dirty="0"/>
          </a:p>
          <a:p>
            <a:endParaRPr lang="en-US" altLang="zh-CN" dirty="0"/>
          </a:p>
          <a:p>
            <a:r>
              <a:rPr lang="zh-CN" altLang="en-US" dirty="0"/>
              <a:t>基于马尔可夫链抽取的相邻样本是高度相关的。而在机器学习中，我们一般需要抽取的样本是独立同分布的。</a:t>
            </a:r>
            <a:endParaRPr lang="en-US" altLang="zh-CN" dirty="0"/>
          </a:p>
          <a:p>
            <a:pPr lvl="1"/>
            <a:r>
              <a:rPr lang="zh-CN" altLang="en-US" dirty="0"/>
              <a:t>为了使得抽取的样本之间独立，我们可以每间隔</a:t>
            </a:r>
            <a:r>
              <a:rPr lang="en-US" altLang="zh-CN" dirty="0"/>
              <a:t>M </a:t>
            </a:r>
            <a:r>
              <a:rPr lang="zh-CN" altLang="en-US" dirty="0"/>
              <a:t>次随机游走，抽取一个样本。如果</a:t>
            </a:r>
            <a:r>
              <a:rPr lang="en-US" altLang="zh-CN" dirty="0"/>
              <a:t>M </a:t>
            </a:r>
            <a:r>
              <a:rPr lang="zh-CN" altLang="en-US" dirty="0"/>
              <a:t>足够大，可以认为抽取的样本是独立的。</a:t>
            </a:r>
          </a:p>
        </p:txBody>
      </p:sp>
    </p:spTree>
    <p:extLst>
      <p:ext uri="{BB962C8B-B14F-4D97-AF65-F5344CB8AC3E}">
        <p14:creationId xmlns:p14="http://schemas.microsoft.com/office/powerpoint/2010/main" val="124877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4" name="Picture 4" descr="Figure8.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905000"/>
            <a:ext cx="2309812"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igure8.2.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350404"/>
            <a:ext cx="27193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TP_tmp.png"/>
          <p:cNvPicPr>
            <a:picLocks noChangeAspect="1"/>
          </p:cNvPicPr>
          <p:nvPr>
            <p:custDataLst>
              <p:tags r:id="rId2"/>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988" y="5486400"/>
            <a:ext cx="55864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P_tmp.png"/>
          <p:cNvPicPr>
            <a:picLocks noChangeAspect="1"/>
          </p:cNvPicPr>
          <p:nvPr>
            <p:custDataLst>
              <p:tags r:id="rId3"/>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400" y="4462721"/>
            <a:ext cx="5080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330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7000" y="4419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idx="1"/>
          </p:nvPr>
        </p:nvSpPr>
        <p:spPr/>
        <p:txBody>
          <a:bodyPr/>
          <a:lstStyle/>
          <a:p>
            <a:r>
              <a:rPr lang="zh-CN" altLang="en-US" dirty="0"/>
              <a:t>贝叶斯网络的局部马尔可夫性质：每个随机变量在给定父节点的情况下，条件独立于它的非后代节点．</a:t>
            </a:r>
            <a:endParaRPr lang="en-US" altLang="zh-CN" dirty="0"/>
          </a:p>
          <a:p>
            <a:endParaRPr lang="en-US" altLang="zh-CN" dirty="0"/>
          </a:p>
          <a:p>
            <a:endParaRPr lang="en-US" altLang="zh-CN" dirty="0"/>
          </a:p>
          <a:p>
            <a:pPr lvl="1"/>
            <a:r>
              <a:rPr lang="zh-CN" altLang="en-US" dirty="0"/>
              <a:t>利用局部马尔可夫性，可以对多元变量的联合概率进行简化，从而降低建模的复杂度。</a:t>
            </a:r>
            <a:endParaRPr lang="en-US" altLang="zh-CN" dirty="0"/>
          </a:p>
          <a:p>
            <a:endParaRPr lang="en-US" altLang="zh-CN" dirty="0"/>
          </a:p>
          <a:p>
            <a:r>
              <a:rPr lang="zh-CN" altLang="en-US" dirty="0"/>
              <a:t>例子：</a:t>
            </a:r>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6" name="图片 5">
            <a:extLst>
              <a:ext uri="{FF2B5EF4-FFF2-40B4-BE49-F238E27FC236}">
                <a16:creationId xmlns:a16="http://schemas.microsoft.com/office/drawing/2014/main" id="{12339464-7DF3-417D-BB89-B82E4D2D8786}"/>
              </a:ext>
            </a:extLst>
          </p:cNvPr>
          <p:cNvPicPr>
            <a:picLocks noChangeAspect="1"/>
          </p:cNvPicPr>
          <p:nvPr/>
        </p:nvPicPr>
        <p:blipFill>
          <a:blip r:embed="rId2"/>
          <a:stretch>
            <a:fillRect/>
          </a:stretch>
        </p:blipFill>
        <p:spPr>
          <a:xfrm>
            <a:off x="1371600" y="4114800"/>
            <a:ext cx="6468750" cy="1219200"/>
          </a:xfrm>
          <a:prstGeom prst="rect">
            <a:avLst/>
          </a:prstGeom>
        </p:spPr>
      </p:pic>
      <p:pic>
        <p:nvPicPr>
          <p:cNvPr id="8" name="图片 7">
            <a:extLst>
              <a:ext uri="{FF2B5EF4-FFF2-40B4-BE49-F238E27FC236}">
                <a16:creationId xmlns:a16="http://schemas.microsoft.com/office/drawing/2014/main" id="{09EBF4A1-1615-4FDE-BE8D-58AD8143F315}"/>
              </a:ext>
            </a:extLst>
          </p:cNvPr>
          <p:cNvPicPr>
            <a:picLocks noChangeAspect="1"/>
          </p:cNvPicPr>
          <p:nvPr/>
        </p:nvPicPr>
        <p:blipFill>
          <a:blip r:embed="rId3"/>
          <a:stretch>
            <a:fillRect/>
          </a:stretch>
        </p:blipFill>
        <p:spPr>
          <a:xfrm>
            <a:off x="8284487" y="3733800"/>
            <a:ext cx="3200400" cy="1395663"/>
          </a:xfrm>
          <a:prstGeom prst="rect">
            <a:avLst/>
          </a:prstGeom>
        </p:spPr>
      </p:pic>
      <p:pic>
        <p:nvPicPr>
          <p:cNvPr id="12" name="图片 11">
            <a:extLst>
              <a:ext uri="{FF2B5EF4-FFF2-40B4-BE49-F238E27FC236}">
                <a16:creationId xmlns:a16="http://schemas.microsoft.com/office/drawing/2014/main" id="{E4479124-AA4F-4984-A029-5597A0168BFC}"/>
              </a:ext>
            </a:extLst>
          </p:cNvPr>
          <p:cNvPicPr>
            <a:picLocks noChangeAspect="1"/>
          </p:cNvPicPr>
          <p:nvPr/>
        </p:nvPicPr>
        <p:blipFill>
          <a:blip r:embed="rId4"/>
          <a:stretch>
            <a:fillRect/>
          </a:stretch>
        </p:blipFill>
        <p:spPr>
          <a:xfrm>
            <a:off x="4572000" y="1851553"/>
            <a:ext cx="1603223" cy="721830"/>
          </a:xfrm>
          <a:prstGeom prst="rect">
            <a:avLst/>
          </a:prstGeom>
        </p:spPr>
      </p:pic>
    </p:spTree>
    <p:extLst>
      <p:ext uri="{BB962C8B-B14F-4D97-AF65-F5344CB8AC3E}">
        <p14:creationId xmlns:p14="http://schemas.microsoft.com/office/powerpoint/2010/main" val="3907772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6.5"/>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C}&#10;\]&#10;\end{document}&#10;"/>
  <p:tag name="FILENAME" val="TP_tmp"/>
  <p:tag name="FORMAT" val="png256"/>
  <p:tag name="RES" val="600"/>
  <p:tag name="BLEND" val="0"/>
  <p:tag name="TRANSPARENT" val="1"/>
  <p:tag name="TBUG" val="0"/>
  <p:tag name="ALLOWFS" val="0"/>
  <p:tag name="ORIGWIDTH" val="49"/>
  <p:tag name="PICTUREFILESIZE" val="206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emptyset}&#10;\]&#10;\end{document}&#10;"/>
  <p:tag name="FILENAME" val="TP_tmp"/>
  <p:tag name="FORMAT" val="png256"/>
  <p:tag name="RES" val="600"/>
  <p:tag name="BLEND" val="0"/>
  <p:tag name="TRANSPARENT" val="1"/>
  <p:tag name="TBUG" val="0"/>
  <p:tag name="ALLOWFS" val="0"/>
  <p:tag name="ORIGWIDTH" val="45"/>
  <p:tag name="PICTUREFILESIZE" val="202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C \cup D}&#10;\]&#10;\end{document}&#10;"/>
  <p:tag name="FILENAME" val="TP_tmp"/>
  <p:tag name="FORMAT" val="png256"/>
  <p:tag name="RES" val="600"/>
  <p:tag name="BLEND" val="0"/>
  <p:tag name="TRANSPARENT" val="1"/>
  <p:tag name="TBUG" val="0"/>
  <p:tag name="ALLOWFS" val="0"/>
  <p:tag name="ORIGWIDTH" val="69"/>
  <p:tag name="PICTUREFILESIZE" val="224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C}{D}{A \cup B}&#10;\]&#10;\end{document}&#10;"/>
  <p:tag name="FILENAME" val="TP_tmp"/>
  <p:tag name="FORMAT" val="png256"/>
  <p:tag name="RES" val="600"/>
  <p:tag name="BLEND" val="0"/>
  <p:tag name="TRANSPARENT" val="1"/>
  <p:tag name="TBUG" val="0"/>
  <p:tag name="ALLOWFS" val="0"/>
  <p:tag name="ORIGWIDTH" val="69"/>
  <p:tag name="PICTUREFILESIZE" val="227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y) = \sum_{x^\prime} p(y|x^\prime)p(x^\prime)&#10;\]&#10;\end{document}&#10;"/>
  <p:tag name="FILENAME" val="TP_tmp"/>
  <p:tag name="FORMAT" val="png256"/>
  <p:tag name="RES" val="600"/>
  <p:tag name="BLEND" val="0"/>
  <p:tag name="TRANSPARENT" val="1"/>
  <p:tag name="TBUG" val="0"/>
  <p:tag name="ALLOWFS" val="0"/>
  <p:tag name="ORIGWIDTH" val="98"/>
  <p:tag name="PICTUREFILESIZE" val="390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y) = \frac{p(y|x)p(x)}{p(y)}&#10;\]&#10;\end{document}&#10;"/>
  <p:tag name="FILENAME" val="TP_tmp"/>
  <p:tag name="FORMAT" val="png256"/>
  <p:tag name="RES" val="600"/>
  <p:tag name="BLEND" val="0"/>
  <p:tag name="TRANSPARENT" val="1"/>
  <p:tag name="TBUG" val="0"/>
  <p:tag name="ALLOWFS" val="0"/>
  <p:tag name="ORIGWIDTH" val="88"/>
  <p:tag name="PICTUREFILESIZE" val="4508"/>
</p:tagLst>
</file>

<file path=ppt/tags/tag16.xml><?xml version="1.0" encoding="utf-8"?>
<p:tagLst xmlns:a="http://schemas.openxmlformats.org/drawingml/2006/main" xmlns:r="http://schemas.openxmlformats.org/officeDocument/2006/relationships" xmlns:p="http://schemas.openxmlformats.org/presentationml/2006/main">
  <p:tag name="TIMING" val="|260.4|8.8|20.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 x_{1}, \ldots, x_{7} ) &amp;= &amp; p(x_1) p(x_2) p(x_3) p(x_4|x_1, x_2, x_3) \\&#10;    &amp; &amp; p(x_5|x_1, x_3) p(x_6|x_4) p(x_7|x_4, x_5)&#10;\end{eqnarray*}&#10;\end{document}&#10;"/>
  <p:tag name="FILENAME" val="TP_tmp"/>
  <p:tag name="FORMAT" val="png256"/>
  <p:tag name="RES" val="600"/>
  <p:tag name="BLEND" val="0"/>
  <p:tag name="TRANSPARENT" val="1"/>
  <p:tag name="TBUG" val="0"/>
  <p:tag name="ALLOWFS" val="0"/>
  <p:tag name="ORIGWIDTH" val="220"/>
  <p:tag name="PICTUREFILESIZE" val="826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a,b,c) = p(c|a,b) p(a,b) = p(c|a,b)p(b|a)p(a)&#10;\]&#10;\end{document}&#10;"/>
  <p:tag name="FILENAME" val="TP_tmp"/>
  <p:tag name="FORMAT" val="png256"/>
  <p:tag name="RES" val="600"/>
  <p:tag name="BLEND" val="0"/>
  <p:tag name="TRANSPARENT" val="1"/>
  <p:tag name="TBUG" val="0"/>
  <p:tag name="ALLOWFS" val="0"/>
  <p:tag name="ORIGWIDTH" val="200"/>
  <p:tag name="PICTUREFILESIZE" val="464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E(\bfx, \bfy) &amp; = &amp; h \sum_i x_i - \beta \sum_{\{i,j\}} x_i x_j \\&#10;  &amp; &amp; \quad  - \eta \sum_i x_i y_i&#10;\end{eqnarray*}&#10;\end{document}&#10;"/>
  <p:tag name="FILENAME" val="TP_tmp"/>
  <p:tag name="FORMAT" val="png256"/>
  <p:tag name="RES" val="600"/>
  <p:tag name="BLEND" val="0"/>
  <p:tag name="TRANSPARENT" val="1"/>
  <p:tag name="TBUG" val="0"/>
  <p:tag name="ALLOWFS" val="0"/>
  <p:tag name="ORIGWIDTH" val="150"/>
  <p:tag name="PICTUREFILESIZE" val="751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bfy) = \frac{1}{Z} \exp \{ - E(\bfx, \bfy) \}&#10;\]&#10;\end{document}&#10;"/>
  <p:tag name="FILENAME" val="TP_tmp"/>
  <p:tag name="FORMAT" val="png256"/>
  <p:tag name="RES" val="600"/>
  <p:tag name="BLEND" val="0"/>
  <p:tag name="TRANSPARENT" val="1"/>
  <p:tag name="TBUG" val="0"/>
  <p:tag name="ALLOWFS" val="0"/>
  <p:tag name="ORIGWIDTH" val="120"/>
  <p:tag name="PICTUREFILESIZE" val="4141"/>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p(x_1) p(x_2|x_1) \thickspace p(x_3|x_2) \cdots p(x_N|x_{N-1})&#10;\]&#10;\end{document}&#10;"/>
  <p:tag name="FILENAME" val="TP_tmp"/>
  <p:tag name="FORMAT" val="png256"/>
  <p:tag name="RES" val="600"/>
  <p:tag name="BLEND" val="0"/>
  <p:tag name="TRANSPARENT" val="1"/>
  <p:tag name="TBUG" val="0"/>
  <p:tag name="ALLOWFS" val="0"/>
  <p:tag name="ORIGWIDTH" val="197"/>
  <p:tag name="PICTUREFILESIZE" val="507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usepackage{color}&#10;\input{C:/Users/markussv/depots/CMBBOOK/latex/prml-utils}&#10;\begin{document}&#10;\[&#10;p(\bfx) = \color{red} \frac{1}{Z} \color{black} \thickspace \psi_{1,2} (x_1, x_2)&#10;  \thickspace  \psi_{2,3} (x_2, x_3) \cdots \psi_{N-1,N} (x_{N-1}, x_N)&#10;\]&#10;\end{document}&#10;"/>
  <p:tag name="FILENAME" val="TP_tmp"/>
  <p:tag name="FORMAT" val="png256"/>
  <p:tag name="RES" val="600"/>
  <p:tag name="BLEND" val="0"/>
  <p:tag name="TRANSPARENT" val="1"/>
  <p:tag name="TBUG" val="0"/>
  <p:tag name="ALLOWFS" val="0"/>
  <p:tag name="ORIGWIDTH" val="245"/>
  <p:tag name="PICTUREFILESIZE" val="686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 = &amp; p(x_1) p(x_2) p(x_3) p(x_4|x_1, x_2, x_3) \\&#10;&amp; = &amp; \frac{1}{Z}  \psi_{A}(x_1, x_2, x_3) \psi_{B}(x_2, x_3, x_4)&#10;\psi_{C}(x_1, x_2, x_4) &#10;\end{eqnarray*}&#10;\end{document}&#10;"/>
  <p:tag name="FILENAME" val="TP_tmp"/>
  <p:tag name="FORMAT" val="png256"/>
  <p:tag name="RES" val="600"/>
  <p:tag name="BLEND" val="0"/>
  <p:tag name="TRANSPARENT" val="1"/>
  <p:tag name="TBUG" val="0"/>
  <p:tag name="ALLOWFS" val="0"/>
  <p:tag name="ORIGWIDTH" val="238"/>
  <p:tag name="PICTUREFILESIZE" val="955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emptyset}&#10;\]&#10;\end{document}&#10;"/>
  <p:tag name="FILENAME" val="TP_tmp"/>
  <p:tag name="FORMAT" val="png256"/>
  <p:tag name="RES" val="600"/>
  <p:tag name="BLEND" val="0"/>
  <p:tag name="TRANSPARENT" val="1"/>
  <p:tag name="TBUG" val="0"/>
  <p:tag name="ALLOWFS" val="0"/>
  <p:tag name="ORIGWIDTH" val="47"/>
  <p:tag name="PICTUREFILESIZE" val="187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B8706E51-85D1-4208-8AD4-B6592867848C}" vid="{BF9D5D0F-7751-44E7-A62A-12F43CC68E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18799</TotalTime>
  <Words>2186</Words>
  <Application>Microsoft Office PowerPoint</Application>
  <PresentationFormat>宽屏</PresentationFormat>
  <Paragraphs>370</Paragraphs>
  <Slides>80</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80</vt:i4>
      </vt:variant>
    </vt:vector>
  </HeadingPairs>
  <TitlesOfParts>
    <vt:vector size="92" baseType="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概率图模型</vt:lpstr>
      <vt:lpstr>如何表示高维随机向量的概率密度？</vt:lpstr>
      <vt:lpstr>概率图模型</vt:lpstr>
      <vt:lpstr>概率图模型</vt:lpstr>
      <vt:lpstr>概率图模型</vt:lpstr>
      <vt:lpstr>模型表示</vt:lpstr>
      <vt:lpstr>贝叶斯网络</vt:lpstr>
      <vt:lpstr>练习</vt:lpstr>
      <vt:lpstr>局部马尔可夫性质</vt:lpstr>
      <vt:lpstr>条件独立性</vt:lpstr>
      <vt:lpstr>常见的有向图模型</vt:lpstr>
      <vt:lpstr>隐马尔可夫模型（Hidden Markov Model，HMM）</vt:lpstr>
      <vt:lpstr>高斯混合模型</vt:lpstr>
      <vt:lpstr>高斯混合模型</vt:lpstr>
      <vt:lpstr>概率主题模型</vt:lpstr>
      <vt:lpstr>概率主题模型</vt:lpstr>
      <vt:lpstr>有向图模型</vt:lpstr>
      <vt:lpstr>马尔可夫随机场</vt:lpstr>
      <vt:lpstr>无向图的马尔可夫性</vt:lpstr>
      <vt:lpstr>团（Clique）</vt:lpstr>
      <vt:lpstr>Hammersley-Clifford定理</vt:lpstr>
      <vt:lpstr>无向图模型</vt:lpstr>
      <vt:lpstr>Illustration: Image De-Noising (1)</vt:lpstr>
      <vt:lpstr>Illustration: Image De-Noising (2)</vt:lpstr>
      <vt:lpstr>Illustration: Image De-Noising (3)</vt:lpstr>
      <vt:lpstr>Illustration: Image De-Noising (4)</vt:lpstr>
      <vt:lpstr>常见的无向图模型</vt:lpstr>
      <vt:lpstr>模型对比</vt:lpstr>
      <vt:lpstr>有向图和无向图的转换</vt:lpstr>
      <vt:lpstr>有向图和无向图的转换</vt:lpstr>
      <vt:lpstr>道德图（Moral Graph ）</vt:lpstr>
      <vt:lpstr>有向图和无向图</vt:lpstr>
      <vt:lpstr>有向图和无向图</vt:lpstr>
      <vt:lpstr>学习</vt:lpstr>
      <vt:lpstr>有向图模型</vt:lpstr>
      <vt:lpstr>无向图模型</vt:lpstr>
      <vt:lpstr>含隐变量的参数估计</vt:lpstr>
      <vt:lpstr>含隐变量的参数学习</vt:lpstr>
      <vt:lpstr>高斯混合模型</vt:lpstr>
      <vt:lpstr>一个简单的解法：K-means</vt:lpstr>
      <vt:lpstr>K-means算法</vt:lpstr>
      <vt:lpstr>K-means算法</vt:lpstr>
      <vt:lpstr>期望最大化（Expectation-Maximum，EM ）算法</vt:lpstr>
      <vt:lpstr>另外一种推导</vt:lpstr>
      <vt:lpstr>EM算法</vt:lpstr>
      <vt:lpstr>收敛性</vt:lpstr>
      <vt:lpstr>GMM Revisit</vt:lpstr>
      <vt:lpstr>GMM Revisit</vt:lpstr>
      <vt:lpstr>GMM Revisit</vt:lpstr>
      <vt:lpstr>GMM的参数学习</vt:lpstr>
      <vt:lpstr>GMM的参数学习</vt:lpstr>
      <vt:lpstr>k-means clustering vs. EM clustering </vt:lpstr>
      <vt:lpstr>推断（ Inference ）</vt:lpstr>
      <vt:lpstr>Inference in Graphical Models</vt:lpstr>
      <vt:lpstr>推断</vt:lpstr>
      <vt:lpstr>如何有效地计算边际概率？</vt:lpstr>
      <vt:lpstr>变量消去法</vt:lpstr>
      <vt:lpstr>信念传播算法</vt:lpstr>
      <vt:lpstr>链上的消息传递</vt:lpstr>
      <vt:lpstr>链上的消息传递</vt:lpstr>
      <vt:lpstr>链式结构图模型的信念传播过程</vt:lpstr>
      <vt:lpstr>更一般的推断</vt:lpstr>
      <vt:lpstr>近似推断</vt:lpstr>
      <vt:lpstr>基于采样法的近似推断</vt:lpstr>
      <vt:lpstr>采样法（ Sampling Method ）</vt:lpstr>
      <vt:lpstr>采样法</vt:lpstr>
      <vt:lpstr>拒绝采样</vt:lpstr>
      <vt:lpstr>拒绝采样</vt:lpstr>
      <vt:lpstr>重要性采样</vt:lpstr>
      <vt:lpstr>马尔可夫过程</vt:lpstr>
      <vt:lpstr>马尔可夫链</vt:lpstr>
      <vt:lpstr>平稳分布（ Stationary Distribution ）</vt:lpstr>
      <vt:lpstr>细致平稳条件</vt:lpstr>
      <vt:lpstr>马尔可夫链蒙特卡罗方法</vt:lpstr>
      <vt:lpstr>Metropolis-Hastings算法</vt:lpstr>
      <vt:lpstr>PowerPoint 演示文稿</vt:lpstr>
      <vt:lpstr>Metropolis算法</vt:lpstr>
      <vt:lpstr>吉布斯采样</vt:lpstr>
      <vt:lpstr>使用MCMC方法的注意事项</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1982</cp:revision>
  <dcterms:created xsi:type="dcterms:W3CDTF">2009-03-19T21:17:53Z</dcterms:created>
  <dcterms:modified xsi:type="dcterms:W3CDTF">2020-05-17T20:47:57Z</dcterms:modified>
</cp:coreProperties>
</file>